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5143500" cx="9144000"/>
  <p:notesSz cx="6858000" cy="9144000"/>
  <p:embeddedFontLst>
    <p:embeddedFont>
      <p:font typeface="Open Sans SemiBold"/>
      <p:regular r:id="rId31"/>
      <p:bold r:id="rId32"/>
      <p:italic r:id="rId33"/>
      <p:boldItalic r:id="rId34"/>
    </p:embeddedFont>
    <p:embeddedFont>
      <p:font typeface="Open Sans ExtraBold"/>
      <p:bold r:id="rId35"/>
      <p:boldItalic r:id="rId36"/>
    </p:embeddedFont>
    <p:embeddedFont>
      <p:font typeface="Open Sans Medium"/>
      <p:regular r:id="rId37"/>
      <p:bold r:id="rId38"/>
      <p:italic r:id="rId39"/>
      <p:boldItalic r:id="rId40"/>
    </p:embeddedFont>
    <p:embeddedFont>
      <p:font typeface="Open Sans Light"/>
      <p:regular r:id="rId41"/>
      <p:bold r:id="rId42"/>
      <p:italic r:id="rId43"/>
      <p:boldItalic r:id="rId44"/>
    </p:embeddedFont>
    <p:embeddedFont>
      <p:font typeface="Open Sans"/>
      <p:regular r:id="rId45"/>
      <p:bold r:id="rId46"/>
      <p:italic r:id="rId47"/>
      <p:boldItalic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Medium-boldItalic.fntdata"/><Relationship Id="rId20" Type="http://schemas.openxmlformats.org/officeDocument/2006/relationships/slide" Target="slides/slide15.xml"/><Relationship Id="rId42" Type="http://schemas.openxmlformats.org/officeDocument/2006/relationships/font" Target="fonts/OpenSansLight-bold.fntdata"/><Relationship Id="rId41" Type="http://schemas.openxmlformats.org/officeDocument/2006/relationships/font" Target="fonts/OpenSansLight-regular.fntdata"/><Relationship Id="rId22" Type="http://schemas.openxmlformats.org/officeDocument/2006/relationships/slide" Target="slides/slide17.xml"/><Relationship Id="rId44" Type="http://schemas.openxmlformats.org/officeDocument/2006/relationships/font" Target="fonts/OpenSansLight-boldItalic.fntdata"/><Relationship Id="rId21" Type="http://schemas.openxmlformats.org/officeDocument/2006/relationships/slide" Target="slides/slide16.xml"/><Relationship Id="rId43" Type="http://schemas.openxmlformats.org/officeDocument/2006/relationships/font" Target="fonts/OpenSansLight-italic.fntdata"/><Relationship Id="rId24" Type="http://schemas.openxmlformats.org/officeDocument/2006/relationships/slide" Target="slides/slide19.xml"/><Relationship Id="rId46" Type="http://schemas.openxmlformats.org/officeDocument/2006/relationships/font" Target="fonts/OpenSans-bold.fntdata"/><Relationship Id="rId23" Type="http://schemas.openxmlformats.org/officeDocument/2006/relationships/slide" Target="slides/slide18.xml"/><Relationship Id="rId45" Type="http://schemas.openxmlformats.org/officeDocument/2006/relationships/font" Target="fonts/OpenSans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48" Type="http://schemas.openxmlformats.org/officeDocument/2006/relationships/font" Target="fonts/OpenSans-boldItalic.fntdata"/><Relationship Id="rId25" Type="http://schemas.openxmlformats.org/officeDocument/2006/relationships/slide" Target="slides/slide20.xml"/><Relationship Id="rId47" Type="http://schemas.openxmlformats.org/officeDocument/2006/relationships/font" Target="fonts/OpenSans-italic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penSansSemiBold-regular.fnt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OpenSansSemiBold-italic.fntdata"/><Relationship Id="rId10" Type="http://schemas.openxmlformats.org/officeDocument/2006/relationships/slide" Target="slides/slide5.xml"/><Relationship Id="rId32" Type="http://schemas.openxmlformats.org/officeDocument/2006/relationships/font" Target="fonts/OpenSansSemiBold-bold.fntdata"/><Relationship Id="rId13" Type="http://schemas.openxmlformats.org/officeDocument/2006/relationships/slide" Target="slides/slide8.xml"/><Relationship Id="rId35" Type="http://schemas.openxmlformats.org/officeDocument/2006/relationships/font" Target="fonts/OpenSansExtraBold-bold.fntdata"/><Relationship Id="rId12" Type="http://schemas.openxmlformats.org/officeDocument/2006/relationships/slide" Target="slides/slide7.xml"/><Relationship Id="rId34" Type="http://schemas.openxmlformats.org/officeDocument/2006/relationships/font" Target="fonts/OpenSansSemiBold-boldItalic.fntdata"/><Relationship Id="rId15" Type="http://schemas.openxmlformats.org/officeDocument/2006/relationships/slide" Target="slides/slide10.xml"/><Relationship Id="rId37" Type="http://schemas.openxmlformats.org/officeDocument/2006/relationships/font" Target="fonts/OpenSansMedium-regular.fntdata"/><Relationship Id="rId14" Type="http://schemas.openxmlformats.org/officeDocument/2006/relationships/slide" Target="slides/slide9.xml"/><Relationship Id="rId36" Type="http://schemas.openxmlformats.org/officeDocument/2006/relationships/font" Target="fonts/OpenSansExtraBold-boldItalic.fntdata"/><Relationship Id="rId17" Type="http://schemas.openxmlformats.org/officeDocument/2006/relationships/slide" Target="slides/slide12.xml"/><Relationship Id="rId39" Type="http://schemas.openxmlformats.org/officeDocument/2006/relationships/font" Target="fonts/OpenSansMedium-italic.fntdata"/><Relationship Id="rId16" Type="http://schemas.openxmlformats.org/officeDocument/2006/relationships/slide" Target="slides/slide11.xml"/><Relationship Id="rId38" Type="http://schemas.openxmlformats.org/officeDocument/2006/relationships/font" Target="fonts/OpenSansMedium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b79cc9e458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b79cc9e458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b79d0d9c55_0_2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3" name="Google Shape;203;g1b79d0d9c55_0_2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b79d0d9c55_0_27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0" name="Google Shape;220;g1b79d0d9c55_0_27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b79d0d9c55_0_17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7" name="Google Shape;237;g1b79d0d9c55_0_17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b79d0d9c55_0_24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6" name="Google Shape;256;g1b79d0d9c55_0_2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b79d0d9c55_0_30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3" name="Google Shape;273;g1b79d0d9c55_0_30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b79d0d9c55_0_19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0" name="Google Shape;290;g1b79d0d9c55_0_19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1b79d0d9c55_0_25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9" name="Google Shape;309;g1b79d0d9c55_0_25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1b79d0d9c55_0_3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6" name="Google Shape;326;g1b79d0d9c55_0_3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1b79d0d9c55_0_35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9" name="Google Shape;339;g1b79d0d9c55_0_35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1b79d0d9c55_0_37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5" name="Google Shape;355;g1b79d0d9c55_0_37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b79cc9e458_0_1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3" name="Google Shape;73;g1b79cc9e458_0_1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1b79d0d9c55_2_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63" name="Google Shape;363;g1b79d0d9c55_2_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1b79d0d9c55_2_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84" name="Google Shape;384;g1b79d0d9c55_2_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1b79d0d9c55_0_39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05" name="Google Shape;405;g1b79d0d9c55_0_39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1b79d0d9c55_0_39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15" name="Google Shape;415;g1b79d0d9c55_0_39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1b79d0d9c55_2_5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25" name="Google Shape;425;g1b79d0d9c55_2_5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1b79d0d9c55_2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1b79d0d9c55_2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b79d0d9c55_0_5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g1b79d0d9c55_0_5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b79d0d9c55_0_6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1" name="Google Shape;91;g1b79d0d9c55_0_6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b79d0d9c55_0_9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5" name="Google Shape;115;g1b79d0d9c55_0_9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b79d0d9c55_0_13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9" name="Google Shape;129;g1b79d0d9c55_0_1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b79d0d9c55_0_2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8" name="Google Shape;148;g1b79d0d9c55_0_2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b79d0d9c55_0_28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5" name="Google Shape;165;g1b79d0d9c55_0_28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b79d0d9c55_0_16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4" name="Google Shape;184;g1b79d0d9c55_0_16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ilingue BRANCO 1">
  <p:cSld name="TITLE_AND_BODY_2">
    <p:bg>
      <p:bgPr>
        <a:solidFill>
          <a:srgbClr val="FFFFFF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2" type="sldNum"/>
          </p:nvPr>
        </p:nvSpPr>
        <p:spPr>
          <a:xfrm>
            <a:off x="8556574" y="4533900"/>
            <a:ext cx="170100" cy="13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25000" lnSpcReduction="20000"/>
          </a:bodyPr>
          <a:lstStyle>
            <a:lvl1pPr indent="0" lvl="0" marL="0" marR="0" rtl="0" algn="l">
              <a:lnSpc>
                <a:spcPct val="28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indent="0" lvl="1" marL="0" marR="0" rtl="0" algn="l">
              <a:lnSpc>
                <a:spcPct val="28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indent="0" lvl="2" marL="0" marR="0" rtl="0" algn="l">
              <a:lnSpc>
                <a:spcPct val="28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indent="0" lvl="3" marL="0" marR="0" rtl="0" algn="l">
              <a:lnSpc>
                <a:spcPct val="28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indent="0" lvl="4" marL="0" marR="0" rtl="0" algn="l">
              <a:lnSpc>
                <a:spcPct val="28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indent="0" lvl="5" marL="0" marR="0" rtl="0" algn="l">
              <a:lnSpc>
                <a:spcPct val="28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indent="0" lvl="6" marL="0" marR="0" rtl="0" algn="l">
              <a:lnSpc>
                <a:spcPct val="28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indent="0" lvl="7" marL="0" marR="0" rtl="0" algn="l">
              <a:lnSpc>
                <a:spcPct val="28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indent="0" lvl="8" marL="0" marR="0" rtl="0" algn="l">
              <a:lnSpc>
                <a:spcPct val="28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52" name="Google Shape;52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1850" y="-11850"/>
            <a:ext cx="9181149" cy="5179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ilingue BRANCO 2">
  <p:cSld name="TITLE_AND_BODY_3">
    <p:bg>
      <p:bgPr>
        <a:solidFill>
          <a:srgbClr val="FFFFFF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idx="12" type="sldNum"/>
          </p:nvPr>
        </p:nvSpPr>
        <p:spPr>
          <a:xfrm>
            <a:off x="8556574" y="4533900"/>
            <a:ext cx="170100" cy="13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25000" lnSpcReduction="20000"/>
          </a:bodyPr>
          <a:lstStyle>
            <a:lvl1pPr indent="0" lvl="0" marL="0" marR="0" rtl="0" algn="l">
              <a:lnSpc>
                <a:spcPct val="286666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indent="0" lvl="1" marL="0" marR="0" rtl="0" algn="l">
              <a:lnSpc>
                <a:spcPct val="286666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indent="0" lvl="2" marL="0" marR="0" rtl="0" algn="l">
              <a:lnSpc>
                <a:spcPct val="286666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indent="0" lvl="3" marL="0" marR="0" rtl="0" algn="l">
              <a:lnSpc>
                <a:spcPct val="286666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indent="0" lvl="4" marL="0" marR="0" rtl="0" algn="l">
              <a:lnSpc>
                <a:spcPct val="286666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indent="0" lvl="5" marL="0" marR="0" rtl="0" algn="l">
              <a:lnSpc>
                <a:spcPct val="286666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indent="0" lvl="6" marL="0" marR="0" rtl="0" algn="l">
              <a:lnSpc>
                <a:spcPct val="286666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indent="0" lvl="7" marL="0" marR="0" rtl="0" algn="l">
              <a:lnSpc>
                <a:spcPct val="286666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indent="0" lvl="8" marL="0" marR="0" rtl="0" algn="l">
              <a:lnSpc>
                <a:spcPct val="286666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ilingue BRANCO 1 1">
  <p:cSld name="TITLE_AND_BODY_2_1">
    <p:bg>
      <p:bgPr>
        <a:solidFill>
          <a:srgbClr val="FFFFFF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5"/>
          <p:cNvSpPr txBox="1"/>
          <p:nvPr>
            <p:ph idx="12" type="sldNum"/>
          </p:nvPr>
        </p:nvSpPr>
        <p:spPr>
          <a:xfrm>
            <a:off x="8556574" y="4533900"/>
            <a:ext cx="170100" cy="13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25000" lnSpcReduction="20000"/>
          </a:bodyPr>
          <a:lstStyle>
            <a:lvl1pPr indent="0" lvl="0" marL="0" marR="0" rtl="0" algn="l">
              <a:lnSpc>
                <a:spcPct val="286666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indent="0" lvl="1" marL="0" marR="0" rtl="0" algn="l">
              <a:lnSpc>
                <a:spcPct val="286666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indent="0" lvl="2" marL="0" marR="0" rtl="0" algn="l">
              <a:lnSpc>
                <a:spcPct val="286666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indent="0" lvl="3" marL="0" marR="0" rtl="0" algn="l">
              <a:lnSpc>
                <a:spcPct val="286666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indent="0" lvl="4" marL="0" marR="0" rtl="0" algn="l">
              <a:lnSpc>
                <a:spcPct val="286666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indent="0" lvl="5" marL="0" marR="0" rtl="0" algn="l">
              <a:lnSpc>
                <a:spcPct val="286666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indent="0" lvl="6" marL="0" marR="0" rtl="0" algn="l">
              <a:lnSpc>
                <a:spcPct val="286666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indent="0" lvl="7" marL="0" marR="0" rtl="0" algn="l">
              <a:lnSpc>
                <a:spcPct val="286666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indent="0" lvl="8" marL="0" marR="0" rtl="0" algn="l">
              <a:lnSpc>
                <a:spcPct val="286666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57" name="Google Shape;57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9262" y="-21560"/>
            <a:ext cx="9222526" cy="517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ilingue BRANCO">
  <p:cSld name="TITLE_AND_BODY_4">
    <p:bg>
      <p:bgPr>
        <a:solidFill>
          <a:srgbClr val="FFFFFF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/>
          <p:nvPr>
            <p:ph idx="12" type="sldNum"/>
          </p:nvPr>
        </p:nvSpPr>
        <p:spPr>
          <a:xfrm>
            <a:off x="8556574" y="4533900"/>
            <a:ext cx="170100" cy="13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25000" lnSpcReduction="20000"/>
          </a:bodyPr>
          <a:lstStyle>
            <a:lvl1pPr indent="0" lvl="0" marL="0" marR="0" rtl="0" algn="l">
              <a:lnSpc>
                <a:spcPct val="286666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indent="0" lvl="1" marL="0" marR="0" rtl="0" algn="l">
              <a:lnSpc>
                <a:spcPct val="286666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indent="0" lvl="2" marL="0" marR="0" rtl="0" algn="l">
              <a:lnSpc>
                <a:spcPct val="286666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indent="0" lvl="3" marL="0" marR="0" rtl="0" algn="l">
              <a:lnSpc>
                <a:spcPct val="286666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indent="0" lvl="4" marL="0" marR="0" rtl="0" algn="l">
              <a:lnSpc>
                <a:spcPct val="286666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indent="0" lvl="5" marL="0" marR="0" rtl="0" algn="l">
              <a:lnSpc>
                <a:spcPct val="286666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indent="0" lvl="6" marL="0" marR="0" rtl="0" algn="l">
              <a:lnSpc>
                <a:spcPct val="286666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indent="0" lvl="7" marL="0" marR="0" rtl="0" algn="l">
              <a:lnSpc>
                <a:spcPct val="286666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indent="0" lvl="8" marL="0" marR="0" rtl="0" algn="l">
              <a:lnSpc>
                <a:spcPct val="286666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" y="0"/>
            <a:ext cx="9144000" cy="5143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3229" y="2849349"/>
            <a:ext cx="1873950" cy="188695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7"/>
          <p:cNvSpPr txBox="1"/>
          <p:nvPr/>
        </p:nvSpPr>
        <p:spPr>
          <a:xfrm>
            <a:off x="4088175" y="2399925"/>
            <a:ext cx="43716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5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Relatório</a:t>
            </a:r>
            <a:r>
              <a:rPr lang="pt-BR" sz="35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de </a:t>
            </a:r>
            <a:endParaRPr sz="3500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Social Listening</a:t>
            </a:r>
            <a:endParaRPr sz="3800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67" name="Google Shape;67;p17"/>
          <p:cNvSpPr txBox="1"/>
          <p:nvPr/>
        </p:nvSpPr>
        <p:spPr>
          <a:xfrm>
            <a:off x="4164375" y="3444150"/>
            <a:ext cx="3147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mês/ano</a:t>
            </a:r>
            <a:endParaRPr sz="4000">
              <a:solidFill>
                <a:srgbClr val="F2EB23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pic>
        <p:nvPicPr>
          <p:cNvPr id="68" name="Google Shape;6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04772" y="58099"/>
            <a:ext cx="296075" cy="19842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7"/>
          <p:cNvSpPr txBox="1"/>
          <p:nvPr>
            <p:ph idx="1" type="subTitle"/>
          </p:nvPr>
        </p:nvSpPr>
        <p:spPr>
          <a:xfrm>
            <a:off x="827525" y="292575"/>
            <a:ext cx="2142600" cy="3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STILINGUE </a:t>
            </a:r>
            <a:r>
              <a:rPr lang="pt-BR" sz="12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apresenta</a:t>
            </a:r>
            <a:endParaRPr sz="12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descr="Image" id="70" name="Google Shape;70;p17"/>
          <p:cNvPicPr preferRelativeResize="0"/>
          <p:nvPr/>
        </p:nvPicPr>
        <p:blipFill rotWithShape="1">
          <a:blip r:embed="rId6">
            <a:alphaModFix/>
          </a:blip>
          <a:srcRect b="0" l="0" r="83523" t="0"/>
          <a:stretch/>
        </p:blipFill>
        <p:spPr>
          <a:xfrm>
            <a:off x="257350" y="259900"/>
            <a:ext cx="443749" cy="61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6"/>
          <p:cNvSpPr txBox="1"/>
          <p:nvPr/>
        </p:nvSpPr>
        <p:spPr>
          <a:xfrm>
            <a:off x="8556574" y="4533900"/>
            <a:ext cx="170100" cy="1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/>
          <a:p>
            <a:pPr indent="0" lvl="0" marL="0" marR="0" rtl="0" algn="l">
              <a:lnSpc>
                <a:spcPct val="28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b="0" i="0" lang="pt-BR" sz="600" u="none" cap="none" strike="noStrike">
                <a:solidFill>
                  <a:srgbClr val="1C265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‹#›</a:t>
            </a:fld>
            <a:endParaRPr b="0" i="0" sz="600" u="none" cap="none" strike="noStrike">
              <a:solidFill>
                <a:srgbClr val="1C2652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descr="Image" id="206" name="Google Shape;20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9199" y="4389538"/>
            <a:ext cx="236211" cy="344108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6"/>
          <p:cNvSpPr txBox="1"/>
          <p:nvPr/>
        </p:nvSpPr>
        <p:spPr>
          <a:xfrm>
            <a:off x="735324" y="4443050"/>
            <a:ext cx="14187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751"/>
              </a:buClr>
              <a:buSzPts val="500"/>
              <a:buFont typeface="Open Sans ExtraBold"/>
              <a:buNone/>
            </a:pPr>
            <a:r>
              <a:rPr b="0" i="0" lang="pt-BR" sz="500" u="none" cap="none" strike="noStrike">
                <a:solidFill>
                  <a:schemeClr val="accent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STILINGUE </a:t>
            </a:r>
            <a:r>
              <a:rPr lang="pt-BR" sz="50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</a:t>
            </a:r>
            <a:endParaRPr sz="500"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08" name="Google Shape;208;p26"/>
          <p:cNvSpPr txBox="1"/>
          <p:nvPr/>
        </p:nvSpPr>
        <p:spPr>
          <a:xfrm>
            <a:off x="605476" y="455375"/>
            <a:ext cx="5765100" cy="6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4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150">
                <a:solidFill>
                  <a:srgbClr val="172B4D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Instagram</a:t>
            </a:r>
            <a:r>
              <a:rPr lang="pt-BR" sz="3150">
                <a:solidFill>
                  <a:srgbClr val="172B4D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- Engajamento</a:t>
            </a:r>
            <a:endParaRPr b="0" i="0" sz="3150" u="none" cap="none" strike="noStrike">
              <a:solidFill>
                <a:srgbClr val="000000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09" name="Google Shape;209;p26"/>
          <p:cNvSpPr/>
          <p:nvPr/>
        </p:nvSpPr>
        <p:spPr>
          <a:xfrm>
            <a:off x="489713" y="1228725"/>
            <a:ext cx="2079600" cy="11613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6"/>
          <p:cNvSpPr/>
          <p:nvPr/>
        </p:nvSpPr>
        <p:spPr>
          <a:xfrm>
            <a:off x="489713" y="2638625"/>
            <a:ext cx="2079600" cy="11613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6"/>
          <p:cNvSpPr/>
          <p:nvPr/>
        </p:nvSpPr>
        <p:spPr>
          <a:xfrm>
            <a:off x="2891763" y="1228725"/>
            <a:ext cx="2079600" cy="11613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6"/>
          <p:cNvSpPr/>
          <p:nvPr/>
        </p:nvSpPr>
        <p:spPr>
          <a:xfrm>
            <a:off x="2891763" y="2693525"/>
            <a:ext cx="2079600" cy="11613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6"/>
          <p:cNvSpPr txBox="1"/>
          <p:nvPr/>
        </p:nvSpPr>
        <p:spPr>
          <a:xfrm>
            <a:off x="605472" y="1667925"/>
            <a:ext cx="15969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0" spcFirstLastPara="1" rIns="0" wrap="square" tIns="2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242C5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Curtidas</a:t>
            </a:r>
            <a:endParaRPr i="0" sz="1500" u="none" cap="none" strike="noStrike">
              <a:solidFill>
                <a:srgbClr val="242C5A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14" name="Google Shape;214;p26"/>
          <p:cNvSpPr txBox="1"/>
          <p:nvPr/>
        </p:nvSpPr>
        <p:spPr>
          <a:xfrm>
            <a:off x="3007522" y="1667925"/>
            <a:ext cx="15969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0" spcFirstLastPara="1" rIns="0" wrap="square" tIns="2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242C5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Shares</a:t>
            </a:r>
            <a:endParaRPr sz="1500">
              <a:solidFill>
                <a:srgbClr val="242C5A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15" name="Google Shape;215;p26"/>
          <p:cNvSpPr txBox="1"/>
          <p:nvPr/>
        </p:nvSpPr>
        <p:spPr>
          <a:xfrm>
            <a:off x="585043" y="3077825"/>
            <a:ext cx="15969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0" spcFirstLastPara="1" rIns="0" wrap="square" tIns="2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242C5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Salvos</a:t>
            </a:r>
            <a:endParaRPr i="0" sz="1500" u="none" cap="none" strike="noStrike">
              <a:solidFill>
                <a:srgbClr val="242C5A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16" name="Google Shape;216;p26"/>
          <p:cNvSpPr txBox="1"/>
          <p:nvPr/>
        </p:nvSpPr>
        <p:spPr>
          <a:xfrm>
            <a:off x="2987093" y="3132725"/>
            <a:ext cx="15969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0" spcFirstLastPara="1" rIns="0" wrap="square" tIns="2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242C5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Views </a:t>
            </a:r>
            <a:endParaRPr sz="1500">
              <a:solidFill>
                <a:srgbClr val="242C5A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17" name="Google Shape;217;p26"/>
          <p:cNvSpPr txBox="1"/>
          <p:nvPr/>
        </p:nvSpPr>
        <p:spPr>
          <a:xfrm>
            <a:off x="5293824" y="1228713"/>
            <a:ext cx="3250500" cy="5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1" lang="pt-BR" sz="800">
                <a:solidFill>
                  <a:srgbClr val="1F1F1F"/>
                </a:solidFill>
                <a:latin typeface="Open Sans"/>
                <a:ea typeface="Open Sans"/>
                <a:cs typeface="Open Sans"/>
                <a:sym typeface="Open Sans"/>
              </a:rPr>
              <a:t>Análise:</a:t>
            </a:r>
            <a:endParaRPr b="1" sz="800">
              <a:solidFill>
                <a:srgbClr val="1F1F1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1F1F1F"/>
                </a:solidFill>
                <a:latin typeface="Open Sans"/>
                <a:ea typeface="Open Sans"/>
                <a:cs typeface="Open Sans"/>
                <a:sym typeface="Open Sans"/>
              </a:rPr>
              <a:t>Em relação ao mês anterior</a:t>
            </a:r>
            <a:endParaRPr sz="800">
              <a:solidFill>
                <a:srgbClr val="1F1F1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b="0" i="0" sz="825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"/>
          <p:cNvSpPr txBox="1"/>
          <p:nvPr/>
        </p:nvSpPr>
        <p:spPr>
          <a:xfrm>
            <a:off x="8556574" y="4533900"/>
            <a:ext cx="170100" cy="1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/>
          <a:p>
            <a:pPr indent="0" lvl="0" marL="0" marR="0" rtl="0" algn="l">
              <a:lnSpc>
                <a:spcPct val="28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b="0" i="0" lang="pt-BR" sz="600" u="none" cap="none" strike="noStrike">
                <a:solidFill>
                  <a:srgbClr val="1C265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‹#›</a:t>
            </a:fld>
            <a:endParaRPr b="0" i="0" sz="600" u="none" cap="none" strike="noStrike">
              <a:solidFill>
                <a:srgbClr val="1C2652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descr="Image" id="223" name="Google Shape;22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9199" y="4389538"/>
            <a:ext cx="236211" cy="344108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7"/>
          <p:cNvSpPr txBox="1"/>
          <p:nvPr/>
        </p:nvSpPr>
        <p:spPr>
          <a:xfrm>
            <a:off x="735324" y="4443050"/>
            <a:ext cx="14187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751"/>
              </a:buClr>
              <a:buSzPts val="500"/>
              <a:buFont typeface="Open Sans ExtraBold"/>
              <a:buNone/>
            </a:pPr>
            <a:r>
              <a:rPr b="0" i="0" lang="pt-BR" sz="500" u="none" cap="none" strike="noStrike">
                <a:solidFill>
                  <a:schemeClr val="accent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STILINGUE </a:t>
            </a:r>
            <a:r>
              <a:rPr lang="pt-BR" sz="50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</a:t>
            </a:r>
            <a:endParaRPr sz="500"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25" name="Google Shape;225;p27"/>
          <p:cNvSpPr txBox="1"/>
          <p:nvPr/>
        </p:nvSpPr>
        <p:spPr>
          <a:xfrm>
            <a:off x="605476" y="455375"/>
            <a:ext cx="5765100" cy="6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4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150">
                <a:solidFill>
                  <a:srgbClr val="172B4D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Instagram - Formatos</a:t>
            </a:r>
            <a:endParaRPr b="0" i="0" sz="3150" u="none" cap="none" strike="noStrike">
              <a:solidFill>
                <a:srgbClr val="000000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26" name="Google Shape;226;p27"/>
          <p:cNvSpPr/>
          <p:nvPr/>
        </p:nvSpPr>
        <p:spPr>
          <a:xfrm>
            <a:off x="489713" y="1228725"/>
            <a:ext cx="2079600" cy="11613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7"/>
          <p:cNvSpPr/>
          <p:nvPr/>
        </p:nvSpPr>
        <p:spPr>
          <a:xfrm>
            <a:off x="489713" y="2638625"/>
            <a:ext cx="2079600" cy="11613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7"/>
          <p:cNvSpPr/>
          <p:nvPr/>
        </p:nvSpPr>
        <p:spPr>
          <a:xfrm>
            <a:off x="2891763" y="1228725"/>
            <a:ext cx="2079600" cy="11613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27"/>
          <p:cNvSpPr/>
          <p:nvPr/>
        </p:nvSpPr>
        <p:spPr>
          <a:xfrm>
            <a:off x="2891763" y="2693525"/>
            <a:ext cx="2079600" cy="11613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7"/>
          <p:cNvSpPr txBox="1"/>
          <p:nvPr/>
        </p:nvSpPr>
        <p:spPr>
          <a:xfrm>
            <a:off x="605472" y="1667925"/>
            <a:ext cx="15969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0" spcFirstLastPara="1" rIns="0" wrap="square" tIns="2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242C5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Vídeos/Reels</a:t>
            </a:r>
            <a:endParaRPr i="0" sz="1500" u="none" cap="none" strike="noStrike">
              <a:solidFill>
                <a:srgbClr val="242C5A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31" name="Google Shape;231;p27"/>
          <p:cNvSpPr txBox="1"/>
          <p:nvPr/>
        </p:nvSpPr>
        <p:spPr>
          <a:xfrm>
            <a:off x="3007522" y="1667925"/>
            <a:ext cx="15969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0" spcFirstLastPara="1" rIns="0" wrap="square" tIns="2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242C5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Imagens</a:t>
            </a:r>
            <a:endParaRPr sz="1500">
              <a:solidFill>
                <a:srgbClr val="242C5A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32" name="Google Shape;232;p27"/>
          <p:cNvSpPr txBox="1"/>
          <p:nvPr/>
        </p:nvSpPr>
        <p:spPr>
          <a:xfrm>
            <a:off x="585043" y="3077825"/>
            <a:ext cx="15969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0" spcFirstLastPara="1" rIns="0" wrap="square" tIns="2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242C5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Carrossel</a:t>
            </a:r>
            <a:endParaRPr i="0" sz="1500" u="none" cap="none" strike="noStrike">
              <a:solidFill>
                <a:srgbClr val="242C5A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33" name="Google Shape;233;p27"/>
          <p:cNvSpPr txBox="1"/>
          <p:nvPr/>
        </p:nvSpPr>
        <p:spPr>
          <a:xfrm>
            <a:off x="2987093" y="3132725"/>
            <a:ext cx="15969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0" spcFirstLastPara="1" rIns="0" wrap="square" tIns="2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242C5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Stories</a:t>
            </a:r>
            <a:endParaRPr sz="1500">
              <a:solidFill>
                <a:srgbClr val="242C5A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34" name="Google Shape;234;p27"/>
          <p:cNvSpPr txBox="1"/>
          <p:nvPr/>
        </p:nvSpPr>
        <p:spPr>
          <a:xfrm>
            <a:off x="5293824" y="1228713"/>
            <a:ext cx="3250500" cy="5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1" lang="pt-BR" sz="800">
                <a:solidFill>
                  <a:srgbClr val="1F1F1F"/>
                </a:solidFill>
                <a:latin typeface="Open Sans"/>
                <a:ea typeface="Open Sans"/>
                <a:cs typeface="Open Sans"/>
                <a:sym typeface="Open Sans"/>
              </a:rPr>
              <a:t>Análise:</a:t>
            </a:r>
            <a:endParaRPr b="1" sz="800">
              <a:solidFill>
                <a:srgbClr val="1F1F1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1F1F1F"/>
                </a:solidFill>
                <a:latin typeface="Open Sans"/>
                <a:ea typeface="Open Sans"/>
                <a:cs typeface="Open Sans"/>
                <a:sym typeface="Open Sans"/>
              </a:rPr>
              <a:t>Em relação ao mês anterior</a:t>
            </a:r>
            <a:endParaRPr sz="800">
              <a:solidFill>
                <a:srgbClr val="1F1F1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b="0" i="0" sz="825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8"/>
          <p:cNvSpPr txBox="1"/>
          <p:nvPr/>
        </p:nvSpPr>
        <p:spPr>
          <a:xfrm>
            <a:off x="8556574" y="4533900"/>
            <a:ext cx="170100" cy="1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/>
          <a:p>
            <a:pPr indent="0" lvl="0" marL="0" marR="0" rtl="0" algn="l">
              <a:lnSpc>
                <a:spcPct val="28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b="0" i="0" lang="pt-BR" sz="600" u="none" cap="none" strike="noStrike">
                <a:solidFill>
                  <a:srgbClr val="1C265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‹#›</a:t>
            </a:fld>
            <a:endParaRPr b="0" i="0" sz="600" u="none" cap="none" strike="noStrike">
              <a:solidFill>
                <a:srgbClr val="1C2652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descr="Image" id="240" name="Google Shape;24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9199" y="4389538"/>
            <a:ext cx="236211" cy="344108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8"/>
          <p:cNvSpPr txBox="1"/>
          <p:nvPr/>
        </p:nvSpPr>
        <p:spPr>
          <a:xfrm>
            <a:off x="735324" y="4443050"/>
            <a:ext cx="14187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751"/>
              </a:buClr>
              <a:buSzPts val="500"/>
              <a:buFont typeface="Open Sans ExtraBold"/>
              <a:buNone/>
            </a:pPr>
            <a:r>
              <a:rPr b="0" i="0" lang="pt-BR" sz="500" u="none" cap="none" strike="noStrike">
                <a:solidFill>
                  <a:schemeClr val="accent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STILINGUE </a:t>
            </a:r>
            <a:r>
              <a:rPr lang="pt-BR" sz="50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</a:t>
            </a:r>
            <a:endParaRPr sz="500"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42" name="Google Shape;242;p28"/>
          <p:cNvSpPr txBox="1"/>
          <p:nvPr/>
        </p:nvSpPr>
        <p:spPr>
          <a:xfrm>
            <a:off x="605468" y="455375"/>
            <a:ext cx="4903500" cy="6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4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150">
                <a:solidFill>
                  <a:srgbClr val="172B4D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Twitter</a:t>
            </a:r>
            <a:endParaRPr b="0" i="0" sz="3150" u="none" cap="none" strike="noStrike">
              <a:solidFill>
                <a:srgbClr val="000000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43" name="Google Shape;243;p28"/>
          <p:cNvSpPr/>
          <p:nvPr/>
        </p:nvSpPr>
        <p:spPr>
          <a:xfrm>
            <a:off x="489713" y="1228725"/>
            <a:ext cx="2079600" cy="11613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8"/>
          <p:cNvSpPr/>
          <p:nvPr/>
        </p:nvSpPr>
        <p:spPr>
          <a:xfrm>
            <a:off x="489713" y="2638625"/>
            <a:ext cx="2079600" cy="11613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8"/>
          <p:cNvSpPr/>
          <p:nvPr/>
        </p:nvSpPr>
        <p:spPr>
          <a:xfrm>
            <a:off x="2891763" y="1228725"/>
            <a:ext cx="2079600" cy="11613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8"/>
          <p:cNvSpPr/>
          <p:nvPr/>
        </p:nvSpPr>
        <p:spPr>
          <a:xfrm>
            <a:off x="2891763" y="2693525"/>
            <a:ext cx="2079600" cy="11613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8"/>
          <p:cNvSpPr txBox="1"/>
          <p:nvPr/>
        </p:nvSpPr>
        <p:spPr>
          <a:xfrm>
            <a:off x="605472" y="1667925"/>
            <a:ext cx="15969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0" spcFirstLastPara="1" rIns="0" wrap="square" tIns="2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242C5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Número de seguidores</a:t>
            </a:r>
            <a:endParaRPr i="0" sz="1500" u="none" cap="none" strike="noStrike">
              <a:solidFill>
                <a:srgbClr val="242C5A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48" name="Google Shape;248;p28"/>
          <p:cNvSpPr txBox="1"/>
          <p:nvPr/>
        </p:nvSpPr>
        <p:spPr>
          <a:xfrm>
            <a:off x="3007522" y="1667925"/>
            <a:ext cx="15969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0" spcFirstLastPara="1" rIns="0" wrap="square" tIns="2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242C5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Número de menções</a:t>
            </a:r>
            <a:endParaRPr sz="1500">
              <a:solidFill>
                <a:srgbClr val="242C5A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49" name="Google Shape;249;p28"/>
          <p:cNvSpPr txBox="1"/>
          <p:nvPr/>
        </p:nvSpPr>
        <p:spPr>
          <a:xfrm>
            <a:off x="585043" y="3077825"/>
            <a:ext cx="15969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0" spcFirstLastPara="1" rIns="0" wrap="square" tIns="2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242C5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Alcance</a:t>
            </a:r>
            <a:endParaRPr i="0" sz="1500" u="none" cap="none" strike="noStrike">
              <a:solidFill>
                <a:srgbClr val="242C5A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50" name="Google Shape;250;p28"/>
          <p:cNvSpPr txBox="1"/>
          <p:nvPr/>
        </p:nvSpPr>
        <p:spPr>
          <a:xfrm>
            <a:off x="2987093" y="3132725"/>
            <a:ext cx="15969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0" spcFirstLastPara="1" rIns="0" wrap="square" tIns="2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242C5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Impressão </a:t>
            </a:r>
            <a:endParaRPr sz="1500">
              <a:solidFill>
                <a:srgbClr val="242C5A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51" name="Google Shape;251;p28"/>
          <p:cNvSpPr/>
          <p:nvPr/>
        </p:nvSpPr>
        <p:spPr>
          <a:xfrm>
            <a:off x="5241588" y="1228725"/>
            <a:ext cx="2079600" cy="11613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8"/>
          <p:cNvSpPr txBox="1"/>
          <p:nvPr/>
        </p:nvSpPr>
        <p:spPr>
          <a:xfrm>
            <a:off x="5336918" y="1667925"/>
            <a:ext cx="15969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0" spcFirstLastPara="1" rIns="0" wrap="square" tIns="2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242C5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Engajamento</a:t>
            </a:r>
            <a:endParaRPr i="0" sz="1500" u="none" cap="none" strike="noStrike">
              <a:solidFill>
                <a:srgbClr val="242C5A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53" name="Google Shape;253;p28"/>
          <p:cNvSpPr txBox="1"/>
          <p:nvPr/>
        </p:nvSpPr>
        <p:spPr>
          <a:xfrm>
            <a:off x="5389149" y="2754713"/>
            <a:ext cx="3250500" cy="5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1" lang="pt-BR" sz="800">
                <a:solidFill>
                  <a:srgbClr val="1F1F1F"/>
                </a:solidFill>
                <a:latin typeface="Open Sans"/>
                <a:ea typeface="Open Sans"/>
                <a:cs typeface="Open Sans"/>
                <a:sym typeface="Open Sans"/>
              </a:rPr>
              <a:t>Análise:</a:t>
            </a:r>
            <a:endParaRPr b="1" sz="800">
              <a:solidFill>
                <a:srgbClr val="1F1F1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1F1F1F"/>
                </a:solidFill>
                <a:latin typeface="Open Sans"/>
                <a:ea typeface="Open Sans"/>
                <a:cs typeface="Open Sans"/>
                <a:sym typeface="Open Sans"/>
              </a:rPr>
              <a:t>Com base dos dados apresentados…</a:t>
            </a:r>
            <a:endParaRPr sz="800">
              <a:solidFill>
                <a:srgbClr val="1F1F1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b="0" i="0" sz="825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9"/>
          <p:cNvSpPr txBox="1"/>
          <p:nvPr/>
        </p:nvSpPr>
        <p:spPr>
          <a:xfrm>
            <a:off x="8556574" y="4533900"/>
            <a:ext cx="170100" cy="1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/>
          <a:p>
            <a:pPr indent="0" lvl="0" marL="0" marR="0" rtl="0" algn="l">
              <a:lnSpc>
                <a:spcPct val="28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b="0" i="0" lang="pt-BR" sz="600" u="none" cap="none" strike="noStrike">
                <a:solidFill>
                  <a:srgbClr val="1C265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‹#›</a:t>
            </a:fld>
            <a:endParaRPr b="0" i="0" sz="600" u="none" cap="none" strike="noStrike">
              <a:solidFill>
                <a:srgbClr val="1C2652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descr="Image" id="259" name="Google Shape;259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9199" y="4389538"/>
            <a:ext cx="236211" cy="344108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29"/>
          <p:cNvSpPr txBox="1"/>
          <p:nvPr/>
        </p:nvSpPr>
        <p:spPr>
          <a:xfrm>
            <a:off x="735324" y="4443050"/>
            <a:ext cx="14187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751"/>
              </a:buClr>
              <a:buSzPts val="500"/>
              <a:buFont typeface="Open Sans ExtraBold"/>
              <a:buNone/>
            </a:pPr>
            <a:r>
              <a:rPr b="0" i="0" lang="pt-BR" sz="500" u="none" cap="none" strike="noStrike">
                <a:solidFill>
                  <a:schemeClr val="accent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STILINGUE </a:t>
            </a:r>
            <a:r>
              <a:rPr lang="pt-BR" sz="50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</a:t>
            </a:r>
            <a:endParaRPr sz="500"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61" name="Google Shape;261;p29"/>
          <p:cNvSpPr txBox="1"/>
          <p:nvPr/>
        </p:nvSpPr>
        <p:spPr>
          <a:xfrm>
            <a:off x="605476" y="455375"/>
            <a:ext cx="5765100" cy="6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4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150">
                <a:solidFill>
                  <a:srgbClr val="172B4D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Twitter</a:t>
            </a:r>
            <a:r>
              <a:rPr lang="pt-BR" sz="3150">
                <a:solidFill>
                  <a:srgbClr val="172B4D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- Engajamento</a:t>
            </a:r>
            <a:endParaRPr b="0" i="0" sz="3150" u="none" cap="none" strike="noStrike">
              <a:solidFill>
                <a:srgbClr val="000000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62" name="Google Shape;262;p29"/>
          <p:cNvSpPr/>
          <p:nvPr/>
        </p:nvSpPr>
        <p:spPr>
          <a:xfrm>
            <a:off x="489713" y="1228725"/>
            <a:ext cx="2079600" cy="11613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29"/>
          <p:cNvSpPr/>
          <p:nvPr/>
        </p:nvSpPr>
        <p:spPr>
          <a:xfrm>
            <a:off x="489713" y="2638625"/>
            <a:ext cx="2079600" cy="11613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9"/>
          <p:cNvSpPr/>
          <p:nvPr/>
        </p:nvSpPr>
        <p:spPr>
          <a:xfrm>
            <a:off x="2891763" y="1228725"/>
            <a:ext cx="2079600" cy="11613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9"/>
          <p:cNvSpPr/>
          <p:nvPr/>
        </p:nvSpPr>
        <p:spPr>
          <a:xfrm>
            <a:off x="2891763" y="2693525"/>
            <a:ext cx="2079600" cy="11613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29"/>
          <p:cNvSpPr txBox="1"/>
          <p:nvPr/>
        </p:nvSpPr>
        <p:spPr>
          <a:xfrm>
            <a:off x="605472" y="1667925"/>
            <a:ext cx="15969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0" spcFirstLastPara="1" rIns="0" wrap="square" tIns="2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242C5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Curtidas</a:t>
            </a:r>
            <a:endParaRPr i="0" sz="1500" u="none" cap="none" strike="noStrike">
              <a:solidFill>
                <a:srgbClr val="242C5A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67" name="Google Shape;267;p29"/>
          <p:cNvSpPr txBox="1"/>
          <p:nvPr/>
        </p:nvSpPr>
        <p:spPr>
          <a:xfrm>
            <a:off x="3007522" y="1667925"/>
            <a:ext cx="15969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0" spcFirstLastPara="1" rIns="0" wrap="square" tIns="2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242C5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Shares</a:t>
            </a:r>
            <a:endParaRPr sz="1500">
              <a:solidFill>
                <a:srgbClr val="242C5A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68" name="Google Shape;268;p29"/>
          <p:cNvSpPr txBox="1"/>
          <p:nvPr/>
        </p:nvSpPr>
        <p:spPr>
          <a:xfrm>
            <a:off x="585043" y="3077825"/>
            <a:ext cx="15969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0" spcFirstLastPara="1" rIns="0" wrap="square" tIns="2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242C5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Salvos</a:t>
            </a:r>
            <a:endParaRPr i="0" sz="1500" u="none" cap="none" strike="noStrike">
              <a:solidFill>
                <a:srgbClr val="242C5A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69" name="Google Shape;269;p29"/>
          <p:cNvSpPr txBox="1"/>
          <p:nvPr/>
        </p:nvSpPr>
        <p:spPr>
          <a:xfrm>
            <a:off x="2987093" y="3132725"/>
            <a:ext cx="15969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0" spcFirstLastPara="1" rIns="0" wrap="square" tIns="2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242C5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Views </a:t>
            </a:r>
            <a:endParaRPr sz="1500">
              <a:solidFill>
                <a:srgbClr val="242C5A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70" name="Google Shape;270;p29"/>
          <p:cNvSpPr txBox="1"/>
          <p:nvPr/>
        </p:nvSpPr>
        <p:spPr>
          <a:xfrm>
            <a:off x="5293824" y="1228713"/>
            <a:ext cx="3250500" cy="5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1" lang="pt-BR" sz="800">
                <a:solidFill>
                  <a:srgbClr val="1F1F1F"/>
                </a:solidFill>
                <a:latin typeface="Open Sans"/>
                <a:ea typeface="Open Sans"/>
                <a:cs typeface="Open Sans"/>
                <a:sym typeface="Open Sans"/>
              </a:rPr>
              <a:t>Análise:</a:t>
            </a:r>
            <a:endParaRPr b="1" sz="800">
              <a:solidFill>
                <a:srgbClr val="1F1F1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1F1F1F"/>
                </a:solidFill>
                <a:latin typeface="Open Sans"/>
                <a:ea typeface="Open Sans"/>
                <a:cs typeface="Open Sans"/>
                <a:sym typeface="Open Sans"/>
              </a:rPr>
              <a:t>Em relação ao mês anterior</a:t>
            </a:r>
            <a:endParaRPr sz="800">
              <a:solidFill>
                <a:srgbClr val="1F1F1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b="0" i="0" sz="825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0"/>
          <p:cNvSpPr txBox="1"/>
          <p:nvPr/>
        </p:nvSpPr>
        <p:spPr>
          <a:xfrm>
            <a:off x="8556574" y="4533900"/>
            <a:ext cx="170100" cy="1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/>
          <a:p>
            <a:pPr indent="0" lvl="0" marL="0" marR="0" rtl="0" algn="l">
              <a:lnSpc>
                <a:spcPct val="28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b="0" i="0" lang="pt-BR" sz="600" u="none" cap="none" strike="noStrike">
                <a:solidFill>
                  <a:srgbClr val="1C265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‹#›</a:t>
            </a:fld>
            <a:endParaRPr b="0" i="0" sz="600" u="none" cap="none" strike="noStrike">
              <a:solidFill>
                <a:srgbClr val="1C2652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descr="Image" id="276" name="Google Shape;276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9199" y="4389538"/>
            <a:ext cx="236211" cy="344108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30"/>
          <p:cNvSpPr txBox="1"/>
          <p:nvPr/>
        </p:nvSpPr>
        <p:spPr>
          <a:xfrm>
            <a:off x="735324" y="4443050"/>
            <a:ext cx="14187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751"/>
              </a:buClr>
              <a:buSzPts val="500"/>
              <a:buFont typeface="Open Sans ExtraBold"/>
              <a:buNone/>
            </a:pPr>
            <a:r>
              <a:rPr b="0" i="0" lang="pt-BR" sz="500" u="none" cap="none" strike="noStrike">
                <a:solidFill>
                  <a:schemeClr val="accent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STILINGUE </a:t>
            </a:r>
            <a:r>
              <a:rPr lang="pt-BR" sz="50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</a:t>
            </a:r>
            <a:endParaRPr sz="500"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78" name="Google Shape;278;p30"/>
          <p:cNvSpPr txBox="1"/>
          <p:nvPr/>
        </p:nvSpPr>
        <p:spPr>
          <a:xfrm>
            <a:off x="605476" y="455375"/>
            <a:ext cx="5765100" cy="6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4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150">
                <a:solidFill>
                  <a:srgbClr val="172B4D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Twitter</a:t>
            </a:r>
            <a:r>
              <a:rPr lang="pt-BR" sz="3150">
                <a:solidFill>
                  <a:srgbClr val="172B4D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- Formatos</a:t>
            </a:r>
            <a:endParaRPr b="0" i="0" sz="3150" u="none" cap="none" strike="noStrike">
              <a:solidFill>
                <a:srgbClr val="000000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79" name="Google Shape;279;p30"/>
          <p:cNvSpPr/>
          <p:nvPr/>
        </p:nvSpPr>
        <p:spPr>
          <a:xfrm>
            <a:off x="489713" y="1228725"/>
            <a:ext cx="2079600" cy="11613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30"/>
          <p:cNvSpPr/>
          <p:nvPr/>
        </p:nvSpPr>
        <p:spPr>
          <a:xfrm>
            <a:off x="489713" y="2638625"/>
            <a:ext cx="2079600" cy="11613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30"/>
          <p:cNvSpPr/>
          <p:nvPr/>
        </p:nvSpPr>
        <p:spPr>
          <a:xfrm>
            <a:off x="2891763" y="1228725"/>
            <a:ext cx="2079600" cy="11613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30"/>
          <p:cNvSpPr txBox="1"/>
          <p:nvPr/>
        </p:nvSpPr>
        <p:spPr>
          <a:xfrm>
            <a:off x="605472" y="1667925"/>
            <a:ext cx="15969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0" spcFirstLastPara="1" rIns="0" wrap="square" tIns="2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242C5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Vídeos</a:t>
            </a:r>
            <a:endParaRPr i="0" sz="1500" u="none" cap="none" strike="noStrike">
              <a:solidFill>
                <a:srgbClr val="242C5A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83" name="Google Shape;283;p30"/>
          <p:cNvSpPr txBox="1"/>
          <p:nvPr/>
        </p:nvSpPr>
        <p:spPr>
          <a:xfrm>
            <a:off x="3007522" y="1667925"/>
            <a:ext cx="15969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0" spcFirstLastPara="1" rIns="0" wrap="square" tIns="2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242C5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Imagens</a:t>
            </a:r>
            <a:endParaRPr sz="1500">
              <a:solidFill>
                <a:srgbClr val="242C5A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84" name="Google Shape;284;p30"/>
          <p:cNvSpPr txBox="1"/>
          <p:nvPr/>
        </p:nvSpPr>
        <p:spPr>
          <a:xfrm>
            <a:off x="585043" y="3077825"/>
            <a:ext cx="15969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0" spcFirstLastPara="1" rIns="0" wrap="square" tIns="2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242C5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Carrossel</a:t>
            </a:r>
            <a:endParaRPr i="0" sz="1500" u="none" cap="none" strike="noStrike">
              <a:solidFill>
                <a:srgbClr val="242C5A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85" name="Google Shape;285;p30"/>
          <p:cNvSpPr/>
          <p:nvPr/>
        </p:nvSpPr>
        <p:spPr>
          <a:xfrm>
            <a:off x="2766163" y="2638625"/>
            <a:ext cx="2079600" cy="11613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30"/>
          <p:cNvSpPr txBox="1"/>
          <p:nvPr/>
        </p:nvSpPr>
        <p:spPr>
          <a:xfrm>
            <a:off x="2861493" y="3077825"/>
            <a:ext cx="15969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0" spcFirstLastPara="1" rIns="0" wrap="square" tIns="2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242C5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Textos</a:t>
            </a:r>
            <a:endParaRPr sz="1500">
              <a:solidFill>
                <a:srgbClr val="242C5A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87" name="Google Shape;287;p30"/>
          <p:cNvSpPr txBox="1"/>
          <p:nvPr/>
        </p:nvSpPr>
        <p:spPr>
          <a:xfrm>
            <a:off x="5293824" y="1228713"/>
            <a:ext cx="3250500" cy="5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1" lang="pt-BR" sz="800">
                <a:solidFill>
                  <a:srgbClr val="1F1F1F"/>
                </a:solidFill>
                <a:latin typeface="Open Sans"/>
                <a:ea typeface="Open Sans"/>
                <a:cs typeface="Open Sans"/>
                <a:sym typeface="Open Sans"/>
              </a:rPr>
              <a:t>Análise:</a:t>
            </a:r>
            <a:endParaRPr b="1" sz="800">
              <a:solidFill>
                <a:srgbClr val="1F1F1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1F1F1F"/>
                </a:solidFill>
                <a:latin typeface="Open Sans"/>
                <a:ea typeface="Open Sans"/>
                <a:cs typeface="Open Sans"/>
                <a:sym typeface="Open Sans"/>
              </a:rPr>
              <a:t>Em relação ao mês anterior</a:t>
            </a:r>
            <a:endParaRPr sz="800">
              <a:solidFill>
                <a:srgbClr val="1F1F1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b="0" i="0" sz="825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1"/>
          <p:cNvSpPr txBox="1"/>
          <p:nvPr/>
        </p:nvSpPr>
        <p:spPr>
          <a:xfrm>
            <a:off x="8556574" y="4533900"/>
            <a:ext cx="170100" cy="1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/>
          <a:p>
            <a:pPr indent="0" lvl="0" marL="0" marR="0" rtl="0" algn="l">
              <a:lnSpc>
                <a:spcPct val="28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b="0" i="0" lang="pt-BR" sz="600" u="none" cap="none" strike="noStrike">
                <a:solidFill>
                  <a:srgbClr val="1C265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‹#›</a:t>
            </a:fld>
            <a:endParaRPr b="0" i="0" sz="600" u="none" cap="none" strike="noStrike">
              <a:solidFill>
                <a:srgbClr val="1C2652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descr="Image" id="293" name="Google Shape;293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9199" y="4389538"/>
            <a:ext cx="236211" cy="344108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31"/>
          <p:cNvSpPr txBox="1"/>
          <p:nvPr/>
        </p:nvSpPr>
        <p:spPr>
          <a:xfrm>
            <a:off x="735324" y="4443050"/>
            <a:ext cx="14187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751"/>
              </a:buClr>
              <a:buSzPts val="500"/>
              <a:buFont typeface="Open Sans ExtraBold"/>
              <a:buNone/>
            </a:pPr>
            <a:r>
              <a:rPr b="0" i="0" lang="pt-BR" sz="500" u="none" cap="none" strike="noStrike">
                <a:solidFill>
                  <a:schemeClr val="accent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STILINGUE </a:t>
            </a:r>
            <a:r>
              <a:rPr lang="pt-BR" sz="50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</a:t>
            </a:r>
            <a:endParaRPr sz="500"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95" name="Google Shape;295;p31"/>
          <p:cNvSpPr txBox="1"/>
          <p:nvPr/>
        </p:nvSpPr>
        <p:spPr>
          <a:xfrm>
            <a:off x="605468" y="455375"/>
            <a:ext cx="4903500" cy="6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4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150">
                <a:solidFill>
                  <a:srgbClr val="172B4D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TikTok</a:t>
            </a:r>
            <a:endParaRPr b="0" i="0" sz="3150" u="none" cap="none" strike="noStrike">
              <a:solidFill>
                <a:srgbClr val="000000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96" name="Google Shape;296;p31"/>
          <p:cNvSpPr/>
          <p:nvPr/>
        </p:nvSpPr>
        <p:spPr>
          <a:xfrm>
            <a:off x="489713" y="1228725"/>
            <a:ext cx="2079600" cy="11613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31"/>
          <p:cNvSpPr/>
          <p:nvPr/>
        </p:nvSpPr>
        <p:spPr>
          <a:xfrm>
            <a:off x="489713" y="2638625"/>
            <a:ext cx="2079600" cy="11613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31"/>
          <p:cNvSpPr/>
          <p:nvPr/>
        </p:nvSpPr>
        <p:spPr>
          <a:xfrm>
            <a:off x="2891763" y="1228725"/>
            <a:ext cx="2079600" cy="11613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31"/>
          <p:cNvSpPr/>
          <p:nvPr/>
        </p:nvSpPr>
        <p:spPr>
          <a:xfrm>
            <a:off x="2891763" y="2693525"/>
            <a:ext cx="2079600" cy="11613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31"/>
          <p:cNvSpPr txBox="1"/>
          <p:nvPr/>
        </p:nvSpPr>
        <p:spPr>
          <a:xfrm>
            <a:off x="605472" y="1667925"/>
            <a:ext cx="15969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0" spcFirstLastPara="1" rIns="0" wrap="square" tIns="2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242C5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Número de seguidores</a:t>
            </a:r>
            <a:endParaRPr i="0" sz="1500" u="none" cap="none" strike="noStrike">
              <a:solidFill>
                <a:srgbClr val="242C5A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301" name="Google Shape;301;p31"/>
          <p:cNvSpPr txBox="1"/>
          <p:nvPr/>
        </p:nvSpPr>
        <p:spPr>
          <a:xfrm>
            <a:off x="3007522" y="1667925"/>
            <a:ext cx="15969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0" spcFirstLastPara="1" rIns="0" wrap="square" tIns="2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242C5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Número de menções</a:t>
            </a:r>
            <a:endParaRPr sz="1500">
              <a:solidFill>
                <a:srgbClr val="242C5A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302" name="Google Shape;302;p31"/>
          <p:cNvSpPr txBox="1"/>
          <p:nvPr/>
        </p:nvSpPr>
        <p:spPr>
          <a:xfrm>
            <a:off x="585043" y="3077825"/>
            <a:ext cx="15969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0" spcFirstLastPara="1" rIns="0" wrap="square" tIns="2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242C5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Alcance</a:t>
            </a:r>
            <a:endParaRPr i="0" sz="1500" u="none" cap="none" strike="noStrike">
              <a:solidFill>
                <a:srgbClr val="242C5A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303" name="Google Shape;303;p31"/>
          <p:cNvSpPr txBox="1"/>
          <p:nvPr/>
        </p:nvSpPr>
        <p:spPr>
          <a:xfrm>
            <a:off x="2987093" y="3132725"/>
            <a:ext cx="15969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0" spcFirstLastPara="1" rIns="0" wrap="square" tIns="2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242C5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Impressão </a:t>
            </a:r>
            <a:endParaRPr sz="1500">
              <a:solidFill>
                <a:srgbClr val="242C5A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304" name="Google Shape;304;p31"/>
          <p:cNvSpPr/>
          <p:nvPr/>
        </p:nvSpPr>
        <p:spPr>
          <a:xfrm>
            <a:off x="5241588" y="1228725"/>
            <a:ext cx="2079600" cy="11613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31"/>
          <p:cNvSpPr txBox="1"/>
          <p:nvPr/>
        </p:nvSpPr>
        <p:spPr>
          <a:xfrm>
            <a:off x="5336918" y="1667925"/>
            <a:ext cx="15969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0" spcFirstLastPara="1" rIns="0" wrap="square" tIns="2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242C5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Engajamento</a:t>
            </a:r>
            <a:endParaRPr i="0" sz="1500" u="none" cap="none" strike="noStrike">
              <a:solidFill>
                <a:srgbClr val="242C5A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306" name="Google Shape;306;p31"/>
          <p:cNvSpPr txBox="1"/>
          <p:nvPr/>
        </p:nvSpPr>
        <p:spPr>
          <a:xfrm>
            <a:off x="5389149" y="2754713"/>
            <a:ext cx="3250500" cy="5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1" lang="pt-BR" sz="800">
                <a:solidFill>
                  <a:srgbClr val="1F1F1F"/>
                </a:solidFill>
                <a:latin typeface="Open Sans"/>
                <a:ea typeface="Open Sans"/>
                <a:cs typeface="Open Sans"/>
                <a:sym typeface="Open Sans"/>
              </a:rPr>
              <a:t>Análise:</a:t>
            </a:r>
            <a:endParaRPr b="1" sz="800">
              <a:solidFill>
                <a:srgbClr val="1F1F1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1F1F1F"/>
                </a:solidFill>
                <a:latin typeface="Open Sans"/>
                <a:ea typeface="Open Sans"/>
                <a:cs typeface="Open Sans"/>
                <a:sym typeface="Open Sans"/>
              </a:rPr>
              <a:t>Com base dos dados apresentados…</a:t>
            </a:r>
            <a:endParaRPr sz="800">
              <a:solidFill>
                <a:srgbClr val="1F1F1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b="0" i="0" sz="825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2"/>
          <p:cNvSpPr txBox="1"/>
          <p:nvPr/>
        </p:nvSpPr>
        <p:spPr>
          <a:xfrm>
            <a:off x="8556574" y="4533900"/>
            <a:ext cx="170100" cy="1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/>
          <a:p>
            <a:pPr indent="0" lvl="0" marL="0" marR="0" rtl="0" algn="l">
              <a:lnSpc>
                <a:spcPct val="28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b="0" i="0" lang="pt-BR" sz="600" u="none" cap="none" strike="noStrike">
                <a:solidFill>
                  <a:srgbClr val="1C265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‹#›</a:t>
            </a:fld>
            <a:endParaRPr b="0" i="0" sz="600" u="none" cap="none" strike="noStrike">
              <a:solidFill>
                <a:srgbClr val="1C2652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descr="Image" id="312" name="Google Shape;312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9199" y="4389538"/>
            <a:ext cx="236211" cy="344108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32"/>
          <p:cNvSpPr txBox="1"/>
          <p:nvPr/>
        </p:nvSpPr>
        <p:spPr>
          <a:xfrm>
            <a:off x="735324" y="4443050"/>
            <a:ext cx="14187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751"/>
              </a:buClr>
              <a:buSzPts val="500"/>
              <a:buFont typeface="Open Sans ExtraBold"/>
              <a:buNone/>
            </a:pPr>
            <a:r>
              <a:rPr b="0" i="0" lang="pt-BR" sz="500" u="none" cap="none" strike="noStrike">
                <a:solidFill>
                  <a:schemeClr val="accent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STILINGUE </a:t>
            </a:r>
            <a:r>
              <a:rPr lang="pt-BR" sz="50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</a:t>
            </a:r>
            <a:endParaRPr sz="500"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314" name="Google Shape;314;p32"/>
          <p:cNvSpPr txBox="1"/>
          <p:nvPr/>
        </p:nvSpPr>
        <p:spPr>
          <a:xfrm>
            <a:off x="605476" y="455375"/>
            <a:ext cx="5765100" cy="6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4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150">
                <a:solidFill>
                  <a:srgbClr val="172B4D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TikTok</a:t>
            </a:r>
            <a:r>
              <a:rPr lang="pt-BR" sz="3150">
                <a:solidFill>
                  <a:srgbClr val="172B4D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- Engajamento</a:t>
            </a:r>
            <a:endParaRPr b="0" i="0" sz="3150" u="none" cap="none" strike="noStrike">
              <a:solidFill>
                <a:srgbClr val="000000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315" name="Google Shape;315;p32"/>
          <p:cNvSpPr/>
          <p:nvPr/>
        </p:nvSpPr>
        <p:spPr>
          <a:xfrm>
            <a:off x="489713" y="1228725"/>
            <a:ext cx="2079600" cy="11613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32"/>
          <p:cNvSpPr/>
          <p:nvPr/>
        </p:nvSpPr>
        <p:spPr>
          <a:xfrm>
            <a:off x="489713" y="2638625"/>
            <a:ext cx="2079600" cy="11613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32"/>
          <p:cNvSpPr/>
          <p:nvPr/>
        </p:nvSpPr>
        <p:spPr>
          <a:xfrm>
            <a:off x="2891763" y="1228725"/>
            <a:ext cx="2079600" cy="11613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32"/>
          <p:cNvSpPr/>
          <p:nvPr/>
        </p:nvSpPr>
        <p:spPr>
          <a:xfrm>
            <a:off x="2891763" y="2693525"/>
            <a:ext cx="2079600" cy="11613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32"/>
          <p:cNvSpPr txBox="1"/>
          <p:nvPr/>
        </p:nvSpPr>
        <p:spPr>
          <a:xfrm>
            <a:off x="605472" y="1667925"/>
            <a:ext cx="15969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0" spcFirstLastPara="1" rIns="0" wrap="square" tIns="2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242C5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Curtidas</a:t>
            </a:r>
            <a:endParaRPr i="0" sz="1500" u="none" cap="none" strike="noStrike">
              <a:solidFill>
                <a:srgbClr val="242C5A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320" name="Google Shape;320;p32"/>
          <p:cNvSpPr txBox="1"/>
          <p:nvPr/>
        </p:nvSpPr>
        <p:spPr>
          <a:xfrm>
            <a:off x="3007522" y="1667925"/>
            <a:ext cx="15969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0" spcFirstLastPara="1" rIns="0" wrap="square" tIns="2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242C5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Shares</a:t>
            </a:r>
            <a:endParaRPr sz="1500">
              <a:solidFill>
                <a:srgbClr val="242C5A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321" name="Google Shape;321;p32"/>
          <p:cNvSpPr txBox="1"/>
          <p:nvPr/>
        </p:nvSpPr>
        <p:spPr>
          <a:xfrm>
            <a:off x="585043" y="3077825"/>
            <a:ext cx="15969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0" spcFirstLastPara="1" rIns="0" wrap="square" tIns="2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242C5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Salvos</a:t>
            </a:r>
            <a:endParaRPr i="0" sz="1500" u="none" cap="none" strike="noStrike">
              <a:solidFill>
                <a:srgbClr val="242C5A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322" name="Google Shape;322;p32"/>
          <p:cNvSpPr txBox="1"/>
          <p:nvPr/>
        </p:nvSpPr>
        <p:spPr>
          <a:xfrm>
            <a:off x="2987093" y="3132725"/>
            <a:ext cx="15969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0" spcFirstLastPara="1" rIns="0" wrap="square" tIns="2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242C5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Views </a:t>
            </a:r>
            <a:endParaRPr sz="1500">
              <a:solidFill>
                <a:srgbClr val="242C5A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323" name="Google Shape;323;p32"/>
          <p:cNvSpPr txBox="1"/>
          <p:nvPr/>
        </p:nvSpPr>
        <p:spPr>
          <a:xfrm>
            <a:off x="5293824" y="1228713"/>
            <a:ext cx="3250500" cy="5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1" lang="pt-BR" sz="800">
                <a:solidFill>
                  <a:srgbClr val="1F1F1F"/>
                </a:solidFill>
                <a:latin typeface="Open Sans"/>
                <a:ea typeface="Open Sans"/>
                <a:cs typeface="Open Sans"/>
                <a:sym typeface="Open Sans"/>
              </a:rPr>
              <a:t>Análise:</a:t>
            </a:r>
            <a:endParaRPr b="1" sz="800">
              <a:solidFill>
                <a:srgbClr val="1F1F1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1F1F1F"/>
                </a:solidFill>
                <a:latin typeface="Open Sans"/>
                <a:ea typeface="Open Sans"/>
                <a:cs typeface="Open Sans"/>
                <a:sym typeface="Open Sans"/>
              </a:rPr>
              <a:t>Em relação ao mês anterior</a:t>
            </a:r>
            <a:endParaRPr sz="800">
              <a:solidFill>
                <a:srgbClr val="1F1F1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b="0" i="0" sz="825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3"/>
          <p:cNvSpPr txBox="1"/>
          <p:nvPr/>
        </p:nvSpPr>
        <p:spPr>
          <a:xfrm>
            <a:off x="8556574" y="4533900"/>
            <a:ext cx="170100" cy="1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/>
          <a:p>
            <a:pPr indent="0" lvl="0" marL="0" marR="0" rtl="0" algn="l">
              <a:lnSpc>
                <a:spcPct val="28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b="0" i="0" lang="pt-BR" sz="600" u="none" cap="none" strike="noStrike">
                <a:solidFill>
                  <a:srgbClr val="1C265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‹#›</a:t>
            </a:fld>
            <a:endParaRPr b="0" i="0" sz="600" u="none" cap="none" strike="noStrike">
              <a:solidFill>
                <a:srgbClr val="1C2652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descr="Image" id="329" name="Google Shape;32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9199" y="4389538"/>
            <a:ext cx="236211" cy="344108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33"/>
          <p:cNvSpPr txBox="1"/>
          <p:nvPr/>
        </p:nvSpPr>
        <p:spPr>
          <a:xfrm>
            <a:off x="735324" y="4443050"/>
            <a:ext cx="14187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751"/>
              </a:buClr>
              <a:buSzPts val="500"/>
              <a:buFont typeface="Open Sans ExtraBold"/>
              <a:buNone/>
            </a:pPr>
            <a:r>
              <a:rPr b="0" i="0" lang="pt-BR" sz="500" u="none" cap="none" strike="noStrike">
                <a:solidFill>
                  <a:schemeClr val="accent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STILINGUE </a:t>
            </a:r>
            <a:r>
              <a:rPr lang="pt-BR" sz="50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</a:t>
            </a:r>
            <a:endParaRPr sz="500"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331" name="Google Shape;331;p33"/>
          <p:cNvSpPr txBox="1"/>
          <p:nvPr/>
        </p:nvSpPr>
        <p:spPr>
          <a:xfrm>
            <a:off x="605476" y="455375"/>
            <a:ext cx="5765100" cy="6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4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150">
                <a:solidFill>
                  <a:srgbClr val="172B4D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TikTok</a:t>
            </a:r>
            <a:r>
              <a:rPr lang="pt-BR" sz="3150">
                <a:solidFill>
                  <a:srgbClr val="172B4D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- Formatos</a:t>
            </a:r>
            <a:endParaRPr b="0" i="0" sz="3150" u="none" cap="none" strike="noStrike">
              <a:solidFill>
                <a:srgbClr val="000000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332" name="Google Shape;332;p33"/>
          <p:cNvSpPr/>
          <p:nvPr/>
        </p:nvSpPr>
        <p:spPr>
          <a:xfrm>
            <a:off x="489713" y="1228725"/>
            <a:ext cx="2079600" cy="11613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33"/>
          <p:cNvSpPr/>
          <p:nvPr/>
        </p:nvSpPr>
        <p:spPr>
          <a:xfrm>
            <a:off x="489713" y="2589525"/>
            <a:ext cx="2079600" cy="11613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33"/>
          <p:cNvSpPr txBox="1"/>
          <p:nvPr/>
        </p:nvSpPr>
        <p:spPr>
          <a:xfrm>
            <a:off x="605472" y="1667925"/>
            <a:ext cx="15969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0" spcFirstLastPara="1" rIns="0" wrap="square" tIns="2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242C5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Vídeos</a:t>
            </a:r>
            <a:endParaRPr i="0" sz="1500" u="none" cap="none" strike="noStrike">
              <a:solidFill>
                <a:srgbClr val="242C5A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335" name="Google Shape;335;p33"/>
          <p:cNvSpPr txBox="1"/>
          <p:nvPr/>
        </p:nvSpPr>
        <p:spPr>
          <a:xfrm>
            <a:off x="605472" y="3028725"/>
            <a:ext cx="15969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0" spcFirstLastPara="1" rIns="0" wrap="square" tIns="2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242C5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Imagens</a:t>
            </a:r>
            <a:endParaRPr sz="1500">
              <a:solidFill>
                <a:srgbClr val="242C5A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336" name="Google Shape;336;p33"/>
          <p:cNvSpPr txBox="1"/>
          <p:nvPr/>
        </p:nvSpPr>
        <p:spPr>
          <a:xfrm>
            <a:off x="2946749" y="1293988"/>
            <a:ext cx="3250500" cy="5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1" lang="pt-BR" sz="800">
                <a:solidFill>
                  <a:srgbClr val="1F1F1F"/>
                </a:solidFill>
                <a:latin typeface="Open Sans"/>
                <a:ea typeface="Open Sans"/>
                <a:cs typeface="Open Sans"/>
                <a:sym typeface="Open Sans"/>
              </a:rPr>
              <a:t>Análise:</a:t>
            </a:r>
            <a:endParaRPr b="1" sz="800">
              <a:solidFill>
                <a:srgbClr val="1F1F1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1F1F1F"/>
                </a:solidFill>
                <a:latin typeface="Open Sans"/>
                <a:ea typeface="Open Sans"/>
                <a:cs typeface="Open Sans"/>
                <a:sym typeface="Open Sans"/>
              </a:rPr>
              <a:t>Em relação ao mês anterior</a:t>
            </a:r>
            <a:endParaRPr sz="800">
              <a:solidFill>
                <a:srgbClr val="1F1F1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b="0" i="0" sz="825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4"/>
          <p:cNvSpPr txBox="1"/>
          <p:nvPr/>
        </p:nvSpPr>
        <p:spPr>
          <a:xfrm>
            <a:off x="8556574" y="4533900"/>
            <a:ext cx="170100" cy="1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/>
          <a:p>
            <a:pPr indent="0" lvl="0" marL="0" marR="0" rtl="0" algn="l">
              <a:lnSpc>
                <a:spcPct val="28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b="0" i="0" lang="pt-BR" sz="600" u="none" cap="none" strike="noStrike">
                <a:solidFill>
                  <a:srgbClr val="1C265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‹#›</a:t>
            </a:fld>
            <a:endParaRPr b="0" i="0" sz="600" u="none" cap="none" strike="noStrike">
              <a:solidFill>
                <a:srgbClr val="1C2652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descr="Image" id="342" name="Google Shape;342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9199" y="4389538"/>
            <a:ext cx="236211" cy="344108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34"/>
          <p:cNvSpPr txBox="1"/>
          <p:nvPr/>
        </p:nvSpPr>
        <p:spPr>
          <a:xfrm>
            <a:off x="735324" y="4443050"/>
            <a:ext cx="14187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751"/>
              </a:buClr>
              <a:buSzPts val="500"/>
              <a:buFont typeface="Open Sans ExtraBold"/>
              <a:buNone/>
            </a:pPr>
            <a:r>
              <a:rPr b="0" i="0" lang="pt-BR" sz="500" u="none" cap="none" strike="noStrike">
                <a:solidFill>
                  <a:schemeClr val="accent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STILINGUE </a:t>
            </a:r>
            <a:r>
              <a:rPr lang="pt-BR" sz="50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</a:t>
            </a:r>
            <a:endParaRPr sz="500"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344" name="Google Shape;344;p34"/>
          <p:cNvSpPr txBox="1"/>
          <p:nvPr/>
        </p:nvSpPr>
        <p:spPr>
          <a:xfrm>
            <a:off x="605471" y="455375"/>
            <a:ext cx="4106100" cy="6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4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150">
                <a:solidFill>
                  <a:srgbClr val="172B4D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Sentimentalização</a:t>
            </a:r>
            <a:endParaRPr b="0" i="0" sz="3150" u="none" cap="none" strike="noStrike">
              <a:solidFill>
                <a:srgbClr val="000000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345" name="Google Shape;345;p34"/>
          <p:cNvSpPr/>
          <p:nvPr/>
        </p:nvSpPr>
        <p:spPr>
          <a:xfrm>
            <a:off x="489725" y="1228725"/>
            <a:ext cx="2079600" cy="34368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34"/>
          <p:cNvSpPr/>
          <p:nvPr/>
        </p:nvSpPr>
        <p:spPr>
          <a:xfrm>
            <a:off x="2631950" y="1228725"/>
            <a:ext cx="2079600" cy="34368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34"/>
          <p:cNvSpPr/>
          <p:nvPr/>
        </p:nvSpPr>
        <p:spPr>
          <a:xfrm>
            <a:off x="4774175" y="1228725"/>
            <a:ext cx="1974300" cy="34368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34"/>
          <p:cNvSpPr/>
          <p:nvPr/>
        </p:nvSpPr>
        <p:spPr>
          <a:xfrm>
            <a:off x="6811100" y="1228725"/>
            <a:ext cx="1843200" cy="34368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34"/>
          <p:cNvSpPr txBox="1"/>
          <p:nvPr/>
        </p:nvSpPr>
        <p:spPr>
          <a:xfrm>
            <a:off x="605472" y="1667925"/>
            <a:ext cx="1596900" cy="23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0" spcFirstLastPara="1" rIns="0" wrap="square" tIns="2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rgbClr val="242C5A"/>
                </a:solidFill>
                <a:latin typeface="Open Sans"/>
                <a:ea typeface="Open Sans"/>
                <a:cs typeface="Open Sans"/>
                <a:sym typeface="Open Sans"/>
              </a:rPr>
              <a:t>Facebook</a:t>
            </a:r>
            <a:endParaRPr b="1" sz="1500">
              <a:solidFill>
                <a:srgbClr val="242C5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42C5A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42C5A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242C5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Positivo</a:t>
            </a:r>
            <a:endParaRPr sz="1500">
              <a:solidFill>
                <a:srgbClr val="242C5A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42C5A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42C5A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242C5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Negativo</a:t>
            </a:r>
            <a:endParaRPr sz="1500">
              <a:solidFill>
                <a:srgbClr val="242C5A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42C5A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42C5A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242C5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Neutro</a:t>
            </a:r>
            <a:endParaRPr sz="1500">
              <a:solidFill>
                <a:srgbClr val="242C5A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350" name="Google Shape;350;p34"/>
          <p:cNvSpPr txBox="1"/>
          <p:nvPr/>
        </p:nvSpPr>
        <p:spPr>
          <a:xfrm>
            <a:off x="2727268" y="1667925"/>
            <a:ext cx="1596900" cy="23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0" spcFirstLastPara="1" rIns="0" wrap="square" tIns="2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rgbClr val="242C5A"/>
                </a:solidFill>
                <a:latin typeface="Open Sans"/>
                <a:ea typeface="Open Sans"/>
                <a:cs typeface="Open Sans"/>
                <a:sym typeface="Open Sans"/>
              </a:rPr>
              <a:t>Instagram</a:t>
            </a:r>
            <a:endParaRPr b="1" sz="1500">
              <a:solidFill>
                <a:srgbClr val="242C5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42C5A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42C5A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242C5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Positivo</a:t>
            </a:r>
            <a:endParaRPr sz="1500">
              <a:solidFill>
                <a:srgbClr val="242C5A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42C5A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42C5A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242C5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Negativo</a:t>
            </a:r>
            <a:endParaRPr sz="1500">
              <a:solidFill>
                <a:srgbClr val="242C5A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42C5A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42C5A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242C5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Neutro</a:t>
            </a:r>
            <a:endParaRPr sz="1500">
              <a:solidFill>
                <a:srgbClr val="242C5A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351" name="Google Shape;351;p34"/>
          <p:cNvSpPr txBox="1"/>
          <p:nvPr/>
        </p:nvSpPr>
        <p:spPr>
          <a:xfrm>
            <a:off x="6906418" y="1667925"/>
            <a:ext cx="1596900" cy="23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0" spcFirstLastPara="1" rIns="0" wrap="square" tIns="2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rgbClr val="242C5A"/>
                </a:solidFill>
                <a:latin typeface="Open Sans"/>
                <a:ea typeface="Open Sans"/>
                <a:cs typeface="Open Sans"/>
                <a:sym typeface="Open Sans"/>
              </a:rPr>
              <a:t>Twitter</a:t>
            </a:r>
            <a:endParaRPr b="1" sz="1500">
              <a:solidFill>
                <a:srgbClr val="242C5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42C5A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42C5A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242C5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Positivo</a:t>
            </a:r>
            <a:endParaRPr sz="1500">
              <a:solidFill>
                <a:srgbClr val="242C5A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42C5A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42C5A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242C5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Negativo</a:t>
            </a:r>
            <a:endParaRPr sz="1500">
              <a:solidFill>
                <a:srgbClr val="242C5A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42C5A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42C5A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242C5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Neutro</a:t>
            </a:r>
            <a:endParaRPr b="1" sz="1500">
              <a:solidFill>
                <a:srgbClr val="242C5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2" name="Google Shape;352;p34"/>
          <p:cNvSpPr txBox="1"/>
          <p:nvPr/>
        </p:nvSpPr>
        <p:spPr>
          <a:xfrm>
            <a:off x="4886843" y="1667925"/>
            <a:ext cx="1596900" cy="23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0" spcFirstLastPara="1" rIns="0" wrap="square" tIns="2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rgbClr val="242C5A"/>
                </a:solidFill>
                <a:latin typeface="Open Sans"/>
                <a:ea typeface="Open Sans"/>
                <a:cs typeface="Open Sans"/>
                <a:sym typeface="Open Sans"/>
              </a:rPr>
              <a:t>TikTok</a:t>
            </a:r>
            <a:endParaRPr b="1" sz="1500">
              <a:solidFill>
                <a:srgbClr val="242C5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42C5A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42C5A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242C5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Positivo</a:t>
            </a:r>
            <a:endParaRPr sz="1500">
              <a:solidFill>
                <a:srgbClr val="242C5A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42C5A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42C5A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242C5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Negativo</a:t>
            </a:r>
            <a:endParaRPr sz="1500">
              <a:solidFill>
                <a:srgbClr val="242C5A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42C5A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42C5A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242C5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Neutro</a:t>
            </a:r>
            <a:endParaRPr sz="1500">
              <a:solidFill>
                <a:srgbClr val="242C5A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5"/>
          <p:cNvSpPr txBox="1"/>
          <p:nvPr/>
        </p:nvSpPr>
        <p:spPr>
          <a:xfrm>
            <a:off x="8556574" y="4533900"/>
            <a:ext cx="170100" cy="1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/>
          <a:p>
            <a:pPr indent="0" lvl="0" marL="0" marR="0" rtl="0" algn="l">
              <a:lnSpc>
                <a:spcPct val="28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b="0" i="0" lang="pt-BR" sz="600" u="none" cap="none" strike="noStrike">
                <a:solidFill>
                  <a:srgbClr val="1C265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‹#›</a:t>
            </a:fld>
            <a:endParaRPr b="0" i="0" sz="600" u="none" cap="none" strike="noStrike">
              <a:solidFill>
                <a:srgbClr val="1C2652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descr="Image" id="358" name="Google Shape;358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9199" y="4389538"/>
            <a:ext cx="236211" cy="344108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35"/>
          <p:cNvSpPr txBox="1"/>
          <p:nvPr/>
        </p:nvSpPr>
        <p:spPr>
          <a:xfrm>
            <a:off x="735324" y="4443050"/>
            <a:ext cx="14187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751"/>
              </a:buClr>
              <a:buSzPts val="500"/>
              <a:buFont typeface="Open Sans ExtraBold"/>
              <a:buNone/>
            </a:pPr>
            <a:r>
              <a:rPr b="0" i="0" lang="pt-BR" sz="500" u="none" cap="none" strike="noStrike">
                <a:solidFill>
                  <a:schemeClr val="accent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STILINGUE </a:t>
            </a:r>
            <a:r>
              <a:rPr lang="pt-BR" sz="50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</a:t>
            </a:r>
            <a:endParaRPr sz="500"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360" name="Google Shape;360;p35"/>
          <p:cNvSpPr txBox="1"/>
          <p:nvPr/>
        </p:nvSpPr>
        <p:spPr>
          <a:xfrm>
            <a:off x="1250326" y="2028012"/>
            <a:ext cx="3171900" cy="11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4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150">
                <a:solidFill>
                  <a:srgbClr val="172B4D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Nuvem de palavras</a:t>
            </a:r>
            <a:endParaRPr sz="3150">
              <a:solidFill>
                <a:srgbClr val="172B4D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/>
        </p:nvSpPr>
        <p:spPr>
          <a:xfrm>
            <a:off x="8556574" y="4533900"/>
            <a:ext cx="170100" cy="1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/>
          <a:p>
            <a:pPr indent="0" lvl="0" marL="0" marR="0" rtl="0" algn="l">
              <a:lnSpc>
                <a:spcPct val="28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b="0" i="0" lang="pt-BR" sz="600" u="none" cap="none" strike="noStrike">
                <a:solidFill>
                  <a:srgbClr val="1C265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‹#›</a:t>
            </a:fld>
            <a:endParaRPr b="0" i="0" sz="600" u="none" cap="none" strike="noStrike">
              <a:solidFill>
                <a:srgbClr val="1C2652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descr="Image" id="76" name="Google Shape;7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9199" y="4389538"/>
            <a:ext cx="236211" cy="344108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8"/>
          <p:cNvSpPr txBox="1"/>
          <p:nvPr/>
        </p:nvSpPr>
        <p:spPr>
          <a:xfrm>
            <a:off x="735324" y="4443050"/>
            <a:ext cx="14187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751"/>
              </a:buClr>
              <a:buSzPts val="500"/>
              <a:buFont typeface="Open Sans ExtraBold"/>
              <a:buNone/>
            </a:pPr>
            <a:r>
              <a:rPr b="0" i="0" lang="pt-BR" sz="500" u="none" cap="none" strike="noStrike">
                <a:solidFill>
                  <a:schemeClr val="accent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STILINGUE </a:t>
            </a:r>
            <a:r>
              <a:rPr lang="pt-BR" sz="50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</a:t>
            </a:r>
            <a:endParaRPr sz="500"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78" name="Google Shape;78;p18"/>
          <p:cNvSpPr txBox="1"/>
          <p:nvPr/>
        </p:nvSpPr>
        <p:spPr>
          <a:xfrm>
            <a:off x="1197428" y="1919694"/>
            <a:ext cx="3140700" cy="13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40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800">
                <a:solidFill>
                  <a:srgbClr val="172B4D"/>
                </a:solidFill>
                <a:latin typeface="Open Sans"/>
                <a:ea typeface="Open Sans"/>
                <a:cs typeface="Open Sans"/>
                <a:sym typeface="Open Sans"/>
              </a:rPr>
              <a:t>Contexto:</a:t>
            </a:r>
            <a:endParaRPr b="1" sz="2800">
              <a:solidFill>
                <a:srgbClr val="172B4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9" name="Google Shape;79;p18"/>
          <p:cNvSpPr txBox="1"/>
          <p:nvPr/>
        </p:nvSpPr>
        <p:spPr>
          <a:xfrm>
            <a:off x="4417907" y="1946193"/>
            <a:ext cx="3126300" cy="14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800">
                <a:solidFill>
                  <a:srgbClr val="1D265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 relatório apresenta dados e informações sobre a performance da </a:t>
            </a:r>
            <a:r>
              <a:rPr b="1" i="1" lang="pt-BR" sz="800">
                <a:solidFill>
                  <a:srgbClr val="1D2652"/>
                </a:solidFill>
                <a:latin typeface="Open Sans"/>
                <a:ea typeface="Open Sans"/>
                <a:cs typeface="Open Sans"/>
                <a:sym typeface="Open Sans"/>
              </a:rPr>
              <a:t>(inserir marca)</a:t>
            </a:r>
            <a:r>
              <a:rPr lang="pt-BR" sz="800">
                <a:solidFill>
                  <a:srgbClr val="1D265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nas redes sociais  </a:t>
            </a:r>
            <a:r>
              <a:rPr b="1" lang="pt-BR" sz="800">
                <a:solidFill>
                  <a:srgbClr val="1D2652"/>
                </a:solidFill>
                <a:latin typeface="Open Sans"/>
                <a:ea typeface="Open Sans"/>
                <a:cs typeface="Open Sans"/>
                <a:sym typeface="Open Sans"/>
              </a:rPr>
              <a:t>no período de (     /     /        a      /     /        ).</a:t>
            </a:r>
            <a:endParaRPr b="1" sz="800">
              <a:solidFill>
                <a:srgbClr val="1D265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rgbClr val="1D265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800">
                <a:solidFill>
                  <a:srgbClr val="1D265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Neste período, as campanhas/assuntos desenvolvidas nos canais digitais da </a:t>
            </a:r>
            <a:r>
              <a:rPr b="1" i="1" lang="pt-BR" sz="800">
                <a:solidFill>
                  <a:srgbClr val="1D2652"/>
                </a:solidFill>
                <a:latin typeface="Open Sans"/>
                <a:ea typeface="Open Sans"/>
                <a:cs typeface="Open Sans"/>
                <a:sym typeface="Open Sans"/>
              </a:rPr>
              <a:t>(inserir nome da marca)</a:t>
            </a:r>
            <a:r>
              <a:rPr lang="pt-BR" sz="800">
                <a:solidFill>
                  <a:srgbClr val="1D265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foram:</a:t>
            </a:r>
            <a:endParaRPr sz="800">
              <a:solidFill>
                <a:srgbClr val="1D265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1D265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79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2652"/>
              </a:buClr>
              <a:buSzPts val="800"/>
              <a:buFont typeface="Open Sans Light"/>
              <a:buChar char="●"/>
            </a:pPr>
            <a:r>
              <a:rPr lang="pt-BR" sz="800">
                <a:solidFill>
                  <a:srgbClr val="1D265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Exemplo 1</a:t>
            </a:r>
            <a:endParaRPr sz="800">
              <a:solidFill>
                <a:srgbClr val="1D265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79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2652"/>
              </a:buClr>
              <a:buSzPts val="800"/>
              <a:buFont typeface="Open Sans Light"/>
              <a:buChar char="●"/>
            </a:pPr>
            <a:r>
              <a:rPr lang="pt-BR" sz="800">
                <a:solidFill>
                  <a:srgbClr val="1D265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Exemplo 2</a:t>
            </a:r>
            <a:endParaRPr sz="800">
              <a:solidFill>
                <a:srgbClr val="1D265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79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2652"/>
              </a:buClr>
              <a:buSzPts val="800"/>
              <a:buFont typeface="Open Sans Light"/>
              <a:buChar char="●"/>
            </a:pPr>
            <a:r>
              <a:rPr lang="pt-BR" sz="800">
                <a:solidFill>
                  <a:srgbClr val="1D265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Etc.</a:t>
            </a:r>
            <a:endParaRPr sz="800">
              <a:solidFill>
                <a:srgbClr val="1D265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6"/>
          <p:cNvSpPr txBox="1"/>
          <p:nvPr/>
        </p:nvSpPr>
        <p:spPr>
          <a:xfrm>
            <a:off x="8556574" y="4533900"/>
            <a:ext cx="170100" cy="1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/>
          <a:p>
            <a:pPr indent="0" lvl="0" marL="0" marR="0" rtl="0" algn="l">
              <a:lnSpc>
                <a:spcPct val="28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b="0" i="0" lang="pt-BR" sz="600" u="none" cap="none" strike="noStrike">
                <a:solidFill>
                  <a:srgbClr val="1C265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‹#›</a:t>
            </a:fld>
            <a:endParaRPr b="0" i="0" sz="600" u="none" cap="none" strike="noStrike">
              <a:solidFill>
                <a:srgbClr val="1C2652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descr="Image" id="366" name="Google Shape;366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9199" y="4389538"/>
            <a:ext cx="236211" cy="344108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36"/>
          <p:cNvSpPr txBox="1"/>
          <p:nvPr/>
        </p:nvSpPr>
        <p:spPr>
          <a:xfrm>
            <a:off x="735324" y="4443050"/>
            <a:ext cx="14187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751"/>
              </a:buClr>
              <a:buSzPts val="500"/>
              <a:buFont typeface="Open Sans ExtraBold"/>
              <a:buNone/>
            </a:pPr>
            <a:r>
              <a:rPr b="0" i="0" lang="pt-BR" sz="500" u="none" cap="none" strike="noStrike">
                <a:solidFill>
                  <a:schemeClr val="accent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STILINGUE </a:t>
            </a:r>
            <a:r>
              <a:rPr lang="pt-BR" sz="50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</a:t>
            </a:r>
            <a:endParaRPr sz="500"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368" name="Google Shape;368;p36"/>
          <p:cNvSpPr txBox="1"/>
          <p:nvPr/>
        </p:nvSpPr>
        <p:spPr>
          <a:xfrm>
            <a:off x="625401" y="448412"/>
            <a:ext cx="3171900" cy="6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4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150">
                <a:solidFill>
                  <a:srgbClr val="172B4D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Concorrentes</a:t>
            </a:r>
            <a:endParaRPr sz="3150">
              <a:solidFill>
                <a:srgbClr val="172B4D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369" name="Google Shape;369;p36"/>
          <p:cNvSpPr/>
          <p:nvPr/>
        </p:nvSpPr>
        <p:spPr>
          <a:xfrm>
            <a:off x="1609024" y="1734600"/>
            <a:ext cx="891000" cy="7506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latin typeface="Open Sans"/>
                <a:ea typeface="Open Sans"/>
                <a:cs typeface="Open Sans"/>
                <a:sym typeface="Open Sans"/>
              </a:rPr>
              <a:t>Menções</a:t>
            </a:r>
            <a:endParaRPr sz="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0" name="Google Shape;370;p36"/>
          <p:cNvSpPr txBox="1"/>
          <p:nvPr/>
        </p:nvSpPr>
        <p:spPr>
          <a:xfrm>
            <a:off x="625400" y="1275100"/>
            <a:ext cx="3000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242C5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Concorrente 1</a:t>
            </a:r>
            <a:endParaRPr/>
          </a:p>
        </p:txBody>
      </p:sp>
      <p:sp>
        <p:nvSpPr>
          <p:cNvPr id="371" name="Google Shape;371;p36"/>
          <p:cNvSpPr/>
          <p:nvPr/>
        </p:nvSpPr>
        <p:spPr>
          <a:xfrm>
            <a:off x="625400" y="1734600"/>
            <a:ext cx="891000" cy="7506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latin typeface="Open Sans"/>
                <a:ea typeface="Open Sans"/>
                <a:cs typeface="Open Sans"/>
                <a:sym typeface="Open Sans"/>
              </a:rPr>
              <a:t>Número de Seguidores</a:t>
            </a:r>
            <a:endParaRPr sz="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2" name="Google Shape;372;p36"/>
          <p:cNvSpPr/>
          <p:nvPr/>
        </p:nvSpPr>
        <p:spPr>
          <a:xfrm>
            <a:off x="2592650" y="1734593"/>
            <a:ext cx="891000" cy="7506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latin typeface="Open Sans"/>
                <a:ea typeface="Open Sans"/>
                <a:cs typeface="Open Sans"/>
                <a:sym typeface="Open Sans"/>
              </a:rPr>
              <a:t>Canais</a:t>
            </a:r>
            <a:endParaRPr sz="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3" name="Google Shape;373;p36"/>
          <p:cNvSpPr/>
          <p:nvPr/>
        </p:nvSpPr>
        <p:spPr>
          <a:xfrm>
            <a:off x="3582731" y="1734593"/>
            <a:ext cx="891000" cy="7506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latin typeface="Open Sans"/>
                <a:ea typeface="Open Sans"/>
                <a:cs typeface="Open Sans"/>
                <a:sym typeface="Open Sans"/>
              </a:rPr>
              <a:t>Sentimentos</a:t>
            </a:r>
            <a:endParaRPr sz="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4" name="Google Shape;374;p36"/>
          <p:cNvSpPr txBox="1"/>
          <p:nvPr/>
        </p:nvSpPr>
        <p:spPr>
          <a:xfrm>
            <a:off x="625399" y="2729988"/>
            <a:ext cx="3250500" cy="5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1" lang="pt-BR" sz="800">
                <a:solidFill>
                  <a:srgbClr val="1F1F1F"/>
                </a:solidFill>
                <a:latin typeface="Open Sans"/>
                <a:ea typeface="Open Sans"/>
                <a:cs typeface="Open Sans"/>
                <a:sym typeface="Open Sans"/>
              </a:rPr>
              <a:t>Análise:</a:t>
            </a:r>
            <a:endParaRPr b="1" sz="800">
              <a:solidFill>
                <a:srgbClr val="1F1F1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1F1F1F"/>
                </a:solidFill>
                <a:latin typeface="Open Sans"/>
                <a:ea typeface="Open Sans"/>
                <a:cs typeface="Open Sans"/>
                <a:sym typeface="Open Sans"/>
              </a:rPr>
              <a:t>Em relação ao mês anterior</a:t>
            </a:r>
            <a:endParaRPr sz="800">
              <a:solidFill>
                <a:srgbClr val="1F1F1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b="0" i="0" sz="825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5" name="Google Shape;375;p36"/>
          <p:cNvSpPr/>
          <p:nvPr/>
        </p:nvSpPr>
        <p:spPr>
          <a:xfrm>
            <a:off x="5861974" y="1734600"/>
            <a:ext cx="891000" cy="7506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latin typeface="Open Sans"/>
                <a:ea typeface="Open Sans"/>
                <a:cs typeface="Open Sans"/>
                <a:sym typeface="Open Sans"/>
              </a:rPr>
              <a:t>Menções</a:t>
            </a:r>
            <a:endParaRPr sz="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6" name="Google Shape;376;p36"/>
          <p:cNvSpPr txBox="1"/>
          <p:nvPr/>
        </p:nvSpPr>
        <p:spPr>
          <a:xfrm>
            <a:off x="4878350" y="1275100"/>
            <a:ext cx="3000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242C5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Concorrente 2</a:t>
            </a:r>
            <a:endParaRPr/>
          </a:p>
        </p:txBody>
      </p:sp>
      <p:sp>
        <p:nvSpPr>
          <p:cNvPr id="377" name="Google Shape;377;p36"/>
          <p:cNvSpPr/>
          <p:nvPr/>
        </p:nvSpPr>
        <p:spPr>
          <a:xfrm>
            <a:off x="4878350" y="1734600"/>
            <a:ext cx="891000" cy="7506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latin typeface="Open Sans"/>
                <a:ea typeface="Open Sans"/>
                <a:cs typeface="Open Sans"/>
                <a:sym typeface="Open Sans"/>
              </a:rPr>
              <a:t>Número de Seguidores</a:t>
            </a:r>
            <a:endParaRPr sz="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8" name="Google Shape;378;p36"/>
          <p:cNvSpPr/>
          <p:nvPr/>
        </p:nvSpPr>
        <p:spPr>
          <a:xfrm>
            <a:off x="6845600" y="1734593"/>
            <a:ext cx="891000" cy="7506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latin typeface="Open Sans"/>
                <a:ea typeface="Open Sans"/>
                <a:cs typeface="Open Sans"/>
                <a:sym typeface="Open Sans"/>
              </a:rPr>
              <a:t>Canais</a:t>
            </a:r>
            <a:endParaRPr sz="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9" name="Google Shape;379;p36"/>
          <p:cNvSpPr/>
          <p:nvPr/>
        </p:nvSpPr>
        <p:spPr>
          <a:xfrm>
            <a:off x="7835681" y="1734593"/>
            <a:ext cx="891000" cy="7506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latin typeface="Open Sans"/>
                <a:ea typeface="Open Sans"/>
                <a:cs typeface="Open Sans"/>
                <a:sym typeface="Open Sans"/>
              </a:rPr>
              <a:t>Sentimentos</a:t>
            </a:r>
            <a:endParaRPr sz="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0" name="Google Shape;380;p36"/>
          <p:cNvSpPr txBox="1"/>
          <p:nvPr/>
        </p:nvSpPr>
        <p:spPr>
          <a:xfrm>
            <a:off x="4878349" y="2729988"/>
            <a:ext cx="3250500" cy="5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1" lang="pt-BR" sz="800">
                <a:solidFill>
                  <a:srgbClr val="1F1F1F"/>
                </a:solidFill>
                <a:latin typeface="Open Sans"/>
                <a:ea typeface="Open Sans"/>
                <a:cs typeface="Open Sans"/>
                <a:sym typeface="Open Sans"/>
              </a:rPr>
              <a:t>Análise:</a:t>
            </a:r>
            <a:endParaRPr b="1" sz="800">
              <a:solidFill>
                <a:srgbClr val="1F1F1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1F1F1F"/>
                </a:solidFill>
                <a:latin typeface="Open Sans"/>
                <a:ea typeface="Open Sans"/>
                <a:cs typeface="Open Sans"/>
                <a:sym typeface="Open Sans"/>
              </a:rPr>
              <a:t>Em relação ao mês anterior</a:t>
            </a:r>
            <a:endParaRPr sz="800">
              <a:solidFill>
                <a:srgbClr val="1F1F1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b="0" i="0" sz="825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81" name="Google Shape;381;p36"/>
          <p:cNvCxnSpPr/>
          <p:nvPr/>
        </p:nvCxnSpPr>
        <p:spPr>
          <a:xfrm flipH="1">
            <a:off x="4665845" y="1179038"/>
            <a:ext cx="3300" cy="326400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2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7"/>
          <p:cNvSpPr txBox="1"/>
          <p:nvPr/>
        </p:nvSpPr>
        <p:spPr>
          <a:xfrm>
            <a:off x="8556574" y="4533900"/>
            <a:ext cx="170100" cy="1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/>
          <a:p>
            <a:pPr indent="0" lvl="0" marL="0" marR="0" rtl="0" algn="l">
              <a:lnSpc>
                <a:spcPct val="28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b="0" i="0" lang="pt-BR" sz="600" u="none" cap="none" strike="noStrike">
                <a:solidFill>
                  <a:srgbClr val="1C265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‹#›</a:t>
            </a:fld>
            <a:endParaRPr b="0" i="0" sz="600" u="none" cap="none" strike="noStrike">
              <a:solidFill>
                <a:srgbClr val="1C2652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descr="Image" id="387" name="Google Shape;387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9199" y="4389538"/>
            <a:ext cx="236211" cy="344108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37"/>
          <p:cNvSpPr txBox="1"/>
          <p:nvPr/>
        </p:nvSpPr>
        <p:spPr>
          <a:xfrm>
            <a:off x="735324" y="4443050"/>
            <a:ext cx="14187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751"/>
              </a:buClr>
              <a:buSzPts val="500"/>
              <a:buFont typeface="Open Sans ExtraBold"/>
              <a:buNone/>
            </a:pPr>
            <a:r>
              <a:rPr b="0" i="0" lang="pt-BR" sz="500" u="none" cap="none" strike="noStrike">
                <a:solidFill>
                  <a:schemeClr val="accent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STILINGUE </a:t>
            </a:r>
            <a:r>
              <a:rPr lang="pt-BR" sz="50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</a:t>
            </a:r>
            <a:endParaRPr sz="500"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389" name="Google Shape;389;p37"/>
          <p:cNvSpPr txBox="1"/>
          <p:nvPr/>
        </p:nvSpPr>
        <p:spPr>
          <a:xfrm>
            <a:off x="625401" y="448412"/>
            <a:ext cx="3171900" cy="6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4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150">
                <a:solidFill>
                  <a:srgbClr val="172B4D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Concorrentes </a:t>
            </a:r>
            <a:endParaRPr sz="3150">
              <a:solidFill>
                <a:srgbClr val="172B4D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390" name="Google Shape;390;p37"/>
          <p:cNvSpPr/>
          <p:nvPr/>
        </p:nvSpPr>
        <p:spPr>
          <a:xfrm>
            <a:off x="1609024" y="1734600"/>
            <a:ext cx="891000" cy="7506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latin typeface="Open Sans"/>
                <a:ea typeface="Open Sans"/>
                <a:cs typeface="Open Sans"/>
                <a:sym typeface="Open Sans"/>
              </a:rPr>
              <a:t>Menções</a:t>
            </a:r>
            <a:endParaRPr sz="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1" name="Google Shape;391;p37"/>
          <p:cNvSpPr txBox="1"/>
          <p:nvPr/>
        </p:nvSpPr>
        <p:spPr>
          <a:xfrm>
            <a:off x="625400" y="1275100"/>
            <a:ext cx="3000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242C5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Concorrente 3</a:t>
            </a:r>
            <a:endParaRPr/>
          </a:p>
        </p:txBody>
      </p:sp>
      <p:sp>
        <p:nvSpPr>
          <p:cNvPr id="392" name="Google Shape;392;p37"/>
          <p:cNvSpPr/>
          <p:nvPr/>
        </p:nvSpPr>
        <p:spPr>
          <a:xfrm>
            <a:off x="625400" y="1734600"/>
            <a:ext cx="891000" cy="7506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latin typeface="Open Sans"/>
                <a:ea typeface="Open Sans"/>
                <a:cs typeface="Open Sans"/>
                <a:sym typeface="Open Sans"/>
              </a:rPr>
              <a:t>Número de Seguidores</a:t>
            </a:r>
            <a:endParaRPr sz="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3" name="Google Shape;393;p37"/>
          <p:cNvSpPr/>
          <p:nvPr/>
        </p:nvSpPr>
        <p:spPr>
          <a:xfrm>
            <a:off x="2592650" y="1734593"/>
            <a:ext cx="891000" cy="7506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latin typeface="Open Sans"/>
                <a:ea typeface="Open Sans"/>
                <a:cs typeface="Open Sans"/>
                <a:sym typeface="Open Sans"/>
              </a:rPr>
              <a:t>Canais</a:t>
            </a:r>
            <a:endParaRPr sz="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4" name="Google Shape;394;p37"/>
          <p:cNvSpPr/>
          <p:nvPr/>
        </p:nvSpPr>
        <p:spPr>
          <a:xfrm>
            <a:off x="3582731" y="1734593"/>
            <a:ext cx="891000" cy="7506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latin typeface="Open Sans"/>
                <a:ea typeface="Open Sans"/>
                <a:cs typeface="Open Sans"/>
                <a:sym typeface="Open Sans"/>
              </a:rPr>
              <a:t>Sentimentos</a:t>
            </a:r>
            <a:endParaRPr sz="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5" name="Google Shape;395;p37"/>
          <p:cNvSpPr txBox="1"/>
          <p:nvPr/>
        </p:nvSpPr>
        <p:spPr>
          <a:xfrm>
            <a:off x="625399" y="2729988"/>
            <a:ext cx="3250500" cy="5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1" lang="pt-BR" sz="800">
                <a:solidFill>
                  <a:srgbClr val="1F1F1F"/>
                </a:solidFill>
                <a:latin typeface="Open Sans"/>
                <a:ea typeface="Open Sans"/>
                <a:cs typeface="Open Sans"/>
                <a:sym typeface="Open Sans"/>
              </a:rPr>
              <a:t>Análise:</a:t>
            </a:r>
            <a:endParaRPr b="1" sz="800">
              <a:solidFill>
                <a:srgbClr val="1F1F1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1F1F1F"/>
                </a:solidFill>
                <a:latin typeface="Open Sans"/>
                <a:ea typeface="Open Sans"/>
                <a:cs typeface="Open Sans"/>
                <a:sym typeface="Open Sans"/>
              </a:rPr>
              <a:t>Em relação ao mês anterior</a:t>
            </a:r>
            <a:endParaRPr sz="800">
              <a:solidFill>
                <a:srgbClr val="1F1F1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b="0" i="0" sz="825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6" name="Google Shape;396;p37"/>
          <p:cNvSpPr/>
          <p:nvPr/>
        </p:nvSpPr>
        <p:spPr>
          <a:xfrm>
            <a:off x="5861974" y="1734600"/>
            <a:ext cx="891000" cy="7506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latin typeface="Open Sans"/>
                <a:ea typeface="Open Sans"/>
                <a:cs typeface="Open Sans"/>
                <a:sym typeface="Open Sans"/>
              </a:rPr>
              <a:t>Menções</a:t>
            </a:r>
            <a:endParaRPr sz="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7" name="Google Shape;397;p37"/>
          <p:cNvSpPr txBox="1"/>
          <p:nvPr/>
        </p:nvSpPr>
        <p:spPr>
          <a:xfrm>
            <a:off x="4878350" y="1275100"/>
            <a:ext cx="3000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242C5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Concorrente 4</a:t>
            </a:r>
            <a:endParaRPr/>
          </a:p>
        </p:txBody>
      </p:sp>
      <p:sp>
        <p:nvSpPr>
          <p:cNvPr id="398" name="Google Shape;398;p37"/>
          <p:cNvSpPr/>
          <p:nvPr/>
        </p:nvSpPr>
        <p:spPr>
          <a:xfrm>
            <a:off x="4878350" y="1734600"/>
            <a:ext cx="891000" cy="7506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latin typeface="Open Sans"/>
                <a:ea typeface="Open Sans"/>
                <a:cs typeface="Open Sans"/>
                <a:sym typeface="Open Sans"/>
              </a:rPr>
              <a:t>Número de Seguidores</a:t>
            </a:r>
            <a:endParaRPr sz="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9" name="Google Shape;399;p37"/>
          <p:cNvSpPr/>
          <p:nvPr/>
        </p:nvSpPr>
        <p:spPr>
          <a:xfrm>
            <a:off x="6845600" y="1734593"/>
            <a:ext cx="891000" cy="7506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latin typeface="Open Sans"/>
                <a:ea typeface="Open Sans"/>
                <a:cs typeface="Open Sans"/>
                <a:sym typeface="Open Sans"/>
              </a:rPr>
              <a:t>Canais</a:t>
            </a:r>
            <a:endParaRPr sz="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0" name="Google Shape;400;p37"/>
          <p:cNvSpPr/>
          <p:nvPr/>
        </p:nvSpPr>
        <p:spPr>
          <a:xfrm>
            <a:off x="7835681" y="1734593"/>
            <a:ext cx="891000" cy="7506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latin typeface="Open Sans"/>
                <a:ea typeface="Open Sans"/>
                <a:cs typeface="Open Sans"/>
                <a:sym typeface="Open Sans"/>
              </a:rPr>
              <a:t>Sentimentos</a:t>
            </a:r>
            <a:endParaRPr sz="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1" name="Google Shape;401;p37"/>
          <p:cNvSpPr txBox="1"/>
          <p:nvPr/>
        </p:nvSpPr>
        <p:spPr>
          <a:xfrm>
            <a:off x="4878349" y="2729988"/>
            <a:ext cx="3250500" cy="5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1" lang="pt-BR" sz="800">
                <a:solidFill>
                  <a:srgbClr val="1F1F1F"/>
                </a:solidFill>
                <a:latin typeface="Open Sans"/>
                <a:ea typeface="Open Sans"/>
                <a:cs typeface="Open Sans"/>
                <a:sym typeface="Open Sans"/>
              </a:rPr>
              <a:t>Análise:</a:t>
            </a:r>
            <a:endParaRPr b="1" sz="800">
              <a:solidFill>
                <a:srgbClr val="1F1F1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1F1F1F"/>
                </a:solidFill>
                <a:latin typeface="Open Sans"/>
                <a:ea typeface="Open Sans"/>
                <a:cs typeface="Open Sans"/>
                <a:sym typeface="Open Sans"/>
              </a:rPr>
              <a:t>Em relação ao mês anterior</a:t>
            </a:r>
            <a:endParaRPr sz="800">
              <a:solidFill>
                <a:srgbClr val="1F1F1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b="0" i="0" sz="825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402" name="Google Shape;402;p37"/>
          <p:cNvCxnSpPr/>
          <p:nvPr/>
        </p:nvCxnSpPr>
        <p:spPr>
          <a:xfrm flipH="1">
            <a:off x="4665845" y="1179038"/>
            <a:ext cx="3300" cy="326400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2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8"/>
          <p:cNvSpPr txBox="1"/>
          <p:nvPr/>
        </p:nvSpPr>
        <p:spPr>
          <a:xfrm>
            <a:off x="8556574" y="4533900"/>
            <a:ext cx="170100" cy="1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/>
          <a:p>
            <a:pPr indent="0" lvl="0" marL="0" marR="0" rtl="0" algn="l">
              <a:lnSpc>
                <a:spcPct val="28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b="0" i="0" lang="pt-BR" sz="600" u="none" cap="none" strike="noStrike">
                <a:solidFill>
                  <a:srgbClr val="1C265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‹#›</a:t>
            </a:fld>
            <a:endParaRPr b="0" i="0" sz="600" u="none" cap="none" strike="noStrike">
              <a:solidFill>
                <a:srgbClr val="1C2652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descr="Image" id="408" name="Google Shape;408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9199" y="4389538"/>
            <a:ext cx="236211" cy="344108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38"/>
          <p:cNvSpPr txBox="1"/>
          <p:nvPr/>
        </p:nvSpPr>
        <p:spPr>
          <a:xfrm>
            <a:off x="735324" y="4443050"/>
            <a:ext cx="14187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751"/>
              </a:buClr>
              <a:buSzPts val="500"/>
              <a:buFont typeface="Open Sans ExtraBold"/>
              <a:buNone/>
            </a:pPr>
            <a:r>
              <a:rPr b="0" i="0" lang="pt-BR" sz="500" u="none" cap="none" strike="noStrike">
                <a:solidFill>
                  <a:schemeClr val="accent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STILINGUE </a:t>
            </a:r>
            <a:r>
              <a:rPr lang="pt-BR" sz="50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</a:t>
            </a:r>
            <a:endParaRPr sz="500"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410" name="Google Shape;410;p38"/>
          <p:cNvSpPr txBox="1"/>
          <p:nvPr/>
        </p:nvSpPr>
        <p:spPr>
          <a:xfrm>
            <a:off x="1250326" y="2028012"/>
            <a:ext cx="3171900" cy="6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4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150">
                <a:solidFill>
                  <a:srgbClr val="172B4D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Conclusão</a:t>
            </a:r>
            <a:endParaRPr sz="3150">
              <a:solidFill>
                <a:srgbClr val="172B4D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cxnSp>
        <p:nvCxnSpPr>
          <p:cNvPr id="411" name="Google Shape;411;p38"/>
          <p:cNvCxnSpPr/>
          <p:nvPr/>
        </p:nvCxnSpPr>
        <p:spPr>
          <a:xfrm flipH="1">
            <a:off x="3593007" y="1127963"/>
            <a:ext cx="3300" cy="326400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2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12" name="Google Shape;412;p38"/>
          <p:cNvSpPr txBox="1"/>
          <p:nvPr/>
        </p:nvSpPr>
        <p:spPr>
          <a:xfrm>
            <a:off x="3720771" y="1101738"/>
            <a:ext cx="4271700" cy="127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1" lang="pt-BR" sz="800">
                <a:solidFill>
                  <a:srgbClr val="1F1F1F"/>
                </a:solidFill>
                <a:latin typeface="Open Sans"/>
                <a:ea typeface="Open Sans"/>
                <a:cs typeface="Open Sans"/>
                <a:sym typeface="Open Sans"/>
              </a:rPr>
              <a:t>A partir dos dados apresentados, chegamos aos seguintes insights:</a:t>
            </a:r>
            <a:endParaRPr b="1" sz="800">
              <a:solidFill>
                <a:srgbClr val="1F1F1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1F1F1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1F1F1F"/>
              </a:buClr>
              <a:buSzPts val="800"/>
              <a:buFont typeface="Open Sans"/>
              <a:buChar char="●"/>
            </a:pPr>
            <a:r>
              <a:rPr lang="pt-BR" sz="800">
                <a:solidFill>
                  <a:srgbClr val="1F1F1F"/>
                </a:solidFill>
                <a:latin typeface="Open Sans"/>
                <a:ea typeface="Open Sans"/>
                <a:cs typeface="Open Sans"/>
                <a:sym typeface="Open Sans"/>
              </a:rPr>
              <a:t>Exemplo 1</a:t>
            </a:r>
            <a:endParaRPr sz="800">
              <a:solidFill>
                <a:srgbClr val="1F1F1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1F1F1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1F1F1F"/>
              </a:buClr>
              <a:buSzPts val="800"/>
              <a:buFont typeface="Open Sans"/>
              <a:buChar char="●"/>
            </a:pPr>
            <a:r>
              <a:rPr lang="pt-BR" sz="800">
                <a:solidFill>
                  <a:srgbClr val="1F1F1F"/>
                </a:solidFill>
                <a:latin typeface="Open Sans"/>
                <a:ea typeface="Open Sans"/>
                <a:cs typeface="Open Sans"/>
                <a:sym typeface="Open Sans"/>
              </a:rPr>
              <a:t>Exemplo 2</a:t>
            </a:r>
            <a:endParaRPr sz="800">
              <a:solidFill>
                <a:srgbClr val="1F1F1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1F1F1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1F1F1F"/>
              </a:buClr>
              <a:buSzPts val="800"/>
              <a:buFont typeface="Open Sans"/>
              <a:buChar char="●"/>
            </a:pPr>
            <a:r>
              <a:rPr lang="pt-BR" sz="800">
                <a:solidFill>
                  <a:srgbClr val="1F1F1F"/>
                </a:solidFill>
                <a:latin typeface="Open Sans"/>
                <a:ea typeface="Open Sans"/>
                <a:cs typeface="Open Sans"/>
                <a:sym typeface="Open Sans"/>
              </a:rPr>
              <a:t>Etc.</a:t>
            </a:r>
            <a:endParaRPr b="0" i="0" sz="825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9"/>
          <p:cNvSpPr txBox="1"/>
          <p:nvPr/>
        </p:nvSpPr>
        <p:spPr>
          <a:xfrm>
            <a:off x="8556574" y="4533900"/>
            <a:ext cx="170100" cy="1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/>
          <a:p>
            <a:pPr indent="0" lvl="0" marL="0" marR="0" rtl="0" algn="l">
              <a:lnSpc>
                <a:spcPct val="28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b="0" i="0" lang="pt-BR" sz="600" u="none" cap="none" strike="noStrike">
                <a:solidFill>
                  <a:srgbClr val="1C265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‹#›</a:t>
            </a:fld>
            <a:endParaRPr b="0" i="0" sz="600" u="none" cap="none" strike="noStrike">
              <a:solidFill>
                <a:srgbClr val="1C2652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descr="Image" id="418" name="Google Shape;418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9199" y="4389538"/>
            <a:ext cx="236211" cy="344108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39"/>
          <p:cNvSpPr txBox="1"/>
          <p:nvPr/>
        </p:nvSpPr>
        <p:spPr>
          <a:xfrm>
            <a:off x="735324" y="4443050"/>
            <a:ext cx="14187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751"/>
              </a:buClr>
              <a:buSzPts val="500"/>
              <a:buFont typeface="Open Sans ExtraBold"/>
              <a:buNone/>
            </a:pPr>
            <a:r>
              <a:rPr b="0" i="0" lang="pt-BR" sz="500" u="none" cap="none" strike="noStrike">
                <a:solidFill>
                  <a:schemeClr val="accent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STILINGUE </a:t>
            </a:r>
            <a:r>
              <a:rPr lang="pt-BR" sz="50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</a:t>
            </a:r>
            <a:endParaRPr sz="500"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420" name="Google Shape;420;p39"/>
          <p:cNvSpPr txBox="1"/>
          <p:nvPr/>
        </p:nvSpPr>
        <p:spPr>
          <a:xfrm>
            <a:off x="1326526" y="2256612"/>
            <a:ext cx="3171900" cy="6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4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150">
                <a:solidFill>
                  <a:srgbClr val="172B4D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Insights</a:t>
            </a:r>
            <a:endParaRPr b="0" i="0" sz="3150" u="none" cap="none" strike="noStrike">
              <a:solidFill>
                <a:srgbClr val="000000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421" name="Google Shape;421;p39"/>
          <p:cNvSpPr txBox="1"/>
          <p:nvPr/>
        </p:nvSpPr>
        <p:spPr>
          <a:xfrm>
            <a:off x="3720771" y="1101738"/>
            <a:ext cx="4271700" cy="127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1" lang="pt-BR" sz="800">
                <a:solidFill>
                  <a:srgbClr val="1F1F1F"/>
                </a:solidFill>
                <a:latin typeface="Open Sans"/>
                <a:ea typeface="Open Sans"/>
                <a:cs typeface="Open Sans"/>
                <a:sym typeface="Open Sans"/>
              </a:rPr>
              <a:t>A partir dos dados apresentados, chegamos aos seguintes insights:</a:t>
            </a:r>
            <a:endParaRPr b="1" sz="800">
              <a:solidFill>
                <a:srgbClr val="1F1F1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1F1F1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1F1F1F"/>
              </a:buClr>
              <a:buSzPts val="800"/>
              <a:buFont typeface="Open Sans"/>
              <a:buChar char="●"/>
            </a:pPr>
            <a:r>
              <a:rPr lang="pt-BR" sz="800">
                <a:solidFill>
                  <a:srgbClr val="1F1F1F"/>
                </a:solidFill>
                <a:latin typeface="Open Sans"/>
                <a:ea typeface="Open Sans"/>
                <a:cs typeface="Open Sans"/>
                <a:sym typeface="Open Sans"/>
              </a:rPr>
              <a:t>Exemplo 1</a:t>
            </a:r>
            <a:endParaRPr sz="800">
              <a:solidFill>
                <a:srgbClr val="1F1F1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1F1F1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1F1F1F"/>
              </a:buClr>
              <a:buSzPts val="800"/>
              <a:buFont typeface="Open Sans"/>
              <a:buChar char="●"/>
            </a:pPr>
            <a:r>
              <a:rPr lang="pt-BR" sz="800">
                <a:solidFill>
                  <a:srgbClr val="1F1F1F"/>
                </a:solidFill>
                <a:latin typeface="Open Sans"/>
                <a:ea typeface="Open Sans"/>
                <a:cs typeface="Open Sans"/>
                <a:sym typeface="Open Sans"/>
              </a:rPr>
              <a:t>Exemplo 2</a:t>
            </a:r>
            <a:endParaRPr sz="800">
              <a:solidFill>
                <a:srgbClr val="1F1F1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1F1F1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1F1F1F"/>
              </a:buClr>
              <a:buSzPts val="800"/>
              <a:buFont typeface="Open Sans"/>
              <a:buChar char="●"/>
            </a:pPr>
            <a:r>
              <a:rPr lang="pt-BR" sz="800">
                <a:solidFill>
                  <a:srgbClr val="1F1F1F"/>
                </a:solidFill>
                <a:latin typeface="Open Sans"/>
                <a:ea typeface="Open Sans"/>
                <a:cs typeface="Open Sans"/>
                <a:sym typeface="Open Sans"/>
              </a:rPr>
              <a:t>Etc.</a:t>
            </a:r>
            <a:endParaRPr b="0" i="0" sz="825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422" name="Google Shape;422;p39"/>
          <p:cNvCxnSpPr/>
          <p:nvPr/>
        </p:nvCxnSpPr>
        <p:spPr>
          <a:xfrm flipH="1">
            <a:off x="3593007" y="1127963"/>
            <a:ext cx="3300" cy="326400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2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0"/>
          <p:cNvSpPr txBox="1"/>
          <p:nvPr/>
        </p:nvSpPr>
        <p:spPr>
          <a:xfrm>
            <a:off x="8556574" y="4533900"/>
            <a:ext cx="170100" cy="1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/>
          <a:p>
            <a:pPr indent="0" lvl="0" marL="0" marR="0" rtl="0" algn="l">
              <a:lnSpc>
                <a:spcPct val="28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b="0" i="0" lang="pt-BR" sz="600" u="none" cap="none" strike="noStrike">
                <a:solidFill>
                  <a:srgbClr val="1C265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‹#›</a:t>
            </a:fld>
            <a:endParaRPr b="0" i="0" sz="600" u="none" cap="none" strike="noStrike">
              <a:solidFill>
                <a:srgbClr val="1C2652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descr="Image" id="428" name="Google Shape;428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9199" y="4389538"/>
            <a:ext cx="236211" cy="344108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40"/>
          <p:cNvSpPr txBox="1"/>
          <p:nvPr/>
        </p:nvSpPr>
        <p:spPr>
          <a:xfrm>
            <a:off x="735324" y="4443050"/>
            <a:ext cx="14187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751"/>
              </a:buClr>
              <a:buSzPts val="500"/>
              <a:buFont typeface="Open Sans ExtraBold"/>
              <a:buNone/>
            </a:pPr>
            <a:r>
              <a:rPr b="0" i="0" lang="pt-BR" sz="500" u="none" cap="none" strike="noStrike">
                <a:solidFill>
                  <a:schemeClr val="accent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STILINGUE </a:t>
            </a:r>
            <a:r>
              <a:rPr lang="pt-BR" sz="50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</a:t>
            </a:r>
            <a:endParaRPr sz="500"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430" name="Google Shape;430;p40"/>
          <p:cNvSpPr txBox="1"/>
          <p:nvPr/>
        </p:nvSpPr>
        <p:spPr>
          <a:xfrm>
            <a:off x="716926" y="2256612"/>
            <a:ext cx="3171900" cy="6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4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150">
                <a:solidFill>
                  <a:srgbClr val="172B4D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Oportunidades</a:t>
            </a:r>
            <a:endParaRPr b="0" i="0" sz="3150" u="none" cap="none" strike="noStrike">
              <a:solidFill>
                <a:srgbClr val="000000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431" name="Google Shape;431;p40"/>
          <p:cNvSpPr txBox="1"/>
          <p:nvPr/>
        </p:nvSpPr>
        <p:spPr>
          <a:xfrm>
            <a:off x="4177971" y="1101738"/>
            <a:ext cx="4271700" cy="127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1" lang="pt-BR" sz="800">
                <a:solidFill>
                  <a:srgbClr val="1F1F1F"/>
                </a:solidFill>
                <a:latin typeface="Open Sans"/>
                <a:ea typeface="Open Sans"/>
                <a:cs typeface="Open Sans"/>
                <a:sym typeface="Open Sans"/>
              </a:rPr>
              <a:t>A partir dos dados apresentados, chegamos aos seguintes insights:</a:t>
            </a:r>
            <a:endParaRPr b="1" sz="800">
              <a:solidFill>
                <a:srgbClr val="1F1F1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1F1F1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1F1F1F"/>
              </a:buClr>
              <a:buSzPts val="800"/>
              <a:buFont typeface="Open Sans"/>
              <a:buChar char="●"/>
            </a:pPr>
            <a:r>
              <a:rPr lang="pt-BR" sz="800">
                <a:solidFill>
                  <a:srgbClr val="1F1F1F"/>
                </a:solidFill>
                <a:latin typeface="Open Sans"/>
                <a:ea typeface="Open Sans"/>
                <a:cs typeface="Open Sans"/>
                <a:sym typeface="Open Sans"/>
              </a:rPr>
              <a:t>Exemplo 1</a:t>
            </a:r>
            <a:endParaRPr sz="800">
              <a:solidFill>
                <a:srgbClr val="1F1F1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1F1F1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1F1F1F"/>
              </a:buClr>
              <a:buSzPts val="800"/>
              <a:buFont typeface="Open Sans"/>
              <a:buChar char="●"/>
            </a:pPr>
            <a:r>
              <a:rPr lang="pt-BR" sz="800">
                <a:solidFill>
                  <a:srgbClr val="1F1F1F"/>
                </a:solidFill>
                <a:latin typeface="Open Sans"/>
                <a:ea typeface="Open Sans"/>
                <a:cs typeface="Open Sans"/>
                <a:sym typeface="Open Sans"/>
              </a:rPr>
              <a:t>Exemplo 2</a:t>
            </a:r>
            <a:endParaRPr sz="800">
              <a:solidFill>
                <a:srgbClr val="1F1F1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1F1F1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1F1F1F"/>
              </a:buClr>
              <a:buSzPts val="800"/>
              <a:buFont typeface="Open Sans"/>
              <a:buChar char="●"/>
            </a:pPr>
            <a:r>
              <a:rPr lang="pt-BR" sz="800">
                <a:solidFill>
                  <a:srgbClr val="1F1F1F"/>
                </a:solidFill>
                <a:latin typeface="Open Sans"/>
                <a:ea typeface="Open Sans"/>
                <a:cs typeface="Open Sans"/>
                <a:sym typeface="Open Sans"/>
              </a:rPr>
              <a:t>Etc.</a:t>
            </a:r>
            <a:endParaRPr b="0" i="0" sz="825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432" name="Google Shape;432;p40"/>
          <p:cNvCxnSpPr/>
          <p:nvPr/>
        </p:nvCxnSpPr>
        <p:spPr>
          <a:xfrm flipH="1">
            <a:off x="4050207" y="1127963"/>
            <a:ext cx="3300" cy="326400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2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" y="0"/>
            <a:ext cx="9144000" cy="5143511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41"/>
          <p:cNvSpPr txBox="1"/>
          <p:nvPr/>
        </p:nvSpPr>
        <p:spPr>
          <a:xfrm>
            <a:off x="4088175" y="2399925"/>
            <a:ext cx="4371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Obrigadx!</a:t>
            </a:r>
            <a:endParaRPr sz="3800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id="439" name="Google Shape;439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04772" y="58099"/>
            <a:ext cx="296075" cy="1984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440" name="Google Shape;440;p41"/>
          <p:cNvPicPr preferRelativeResize="0"/>
          <p:nvPr/>
        </p:nvPicPr>
        <p:blipFill rotWithShape="1">
          <a:blip r:embed="rId5">
            <a:alphaModFix/>
          </a:blip>
          <a:srcRect b="0" l="0" r="83523" t="0"/>
          <a:stretch/>
        </p:blipFill>
        <p:spPr>
          <a:xfrm>
            <a:off x="257350" y="259900"/>
            <a:ext cx="443749" cy="619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441" name="Google Shape;441;p4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2700000">
            <a:off x="-2561457" y="-1018967"/>
            <a:ext cx="7906909" cy="7906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 txBox="1"/>
          <p:nvPr/>
        </p:nvSpPr>
        <p:spPr>
          <a:xfrm>
            <a:off x="8556574" y="4533900"/>
            <a:ext cx="170100" cy="1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/>
          <a:p>
            <a:pPr indent="0" lvl="0" marL="0" marR="0" rtl="0" algn="l">
              <a:lnSpc>
                <a:spcPct val="28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b="0" i="0" lang="pt-BR" sz="600" u="none" cap="none" strike="noStrike">
                <a:solidFill>
                  <a:srgbClr val="1C265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‹#›</a:t>
            </a:fld>
            <a:endParaRPr b="0" i="0" sz="600" u="none" cap="none" strike="noStrike">
              <a:solidFill>
                <a:srgbClr val="1C2652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descr="Image" id="85" name="Google Shape;8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9199" y="4389538"/>
            <a:ext cx="236211" cy="344108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9"/>
          <p:cNvSpPr txBox="1"/>
          <p:nvPr/>
        </p:nvSpPr>
        <p:spPr>
          <a:xfrm>
            <a:off x="735324" y="4443050"/>
            <a:ext cx="14187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751"/>
              </a:buClr>
              <a:buSzPts val="500"/>
              <a:buFont typeface="Open Sans ExtraBold"/>
              <a:buNone/>
            </a:pPr>
            <a:r>
              <a:rPr b="0" i="0" lang="pt-BR" sz="500" u="none" cap="none" strike="noStrike">
                <a:solidFill>
                  <a:schemeClr val="accent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STILINGUE </a:t>
            </a:r>
            <a:r>
              <a:rPr lang="pt-BR" sz="50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</a:t>
            </a:r>
            <a:endParaRPr sz="500"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87" name="Google Shape;87;p19"/>
          <p:cNvSpPr txBox="1"/>
          <p:nvPr/>
        </p:nvSpPr>
        <p:spPr>
          <a:xfrm>
            <a:off x="1197428" y="1919694"/>
            <a:ext cx="3140700" cy="13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40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800">
                <a:solidFill>
                  <a:srgbClr val="172B4D"/>
                </a:solidFill>
                <a:latin typeface="Open Sans"/>
                <a:ea typeface="Open Sans"/>
                <a:cs typeface="Open Sans"/>
                <a:sym typeface="Open Sans"/>
              </a:rPr>
              <a:t>Sobre o </a:t>
            </a:r>
            <a:endParaRPr b="1" sz="2800">
              <a:solidFill>
                <a:srgbClr val="172B4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800">
                <a:solidFill>
                  <a:srgbClr val="172B4D"/>
                </a:solidFill>
                <a:latin typeface="Open Sans"/>
                <a:ea typeface="Open Sans"/>
                <a:cs typeface="Open Sans"/>
                <a:sym typeface="Open Sans"/>
              </a:rPr>
              <a:t>relatório</a:t>
            </a:r>
            <a:endParaRPr b="1" sz="2800">
              <a:solidFill>
                <a:srgbClr val="172B4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8" name="Google Shape;88;p19"/>
          <p:cNvSpPr txBox="1"/>
          <p:nvPr/>
        </p:nvSpPr>
        <p:spPr>
          <a:xfrm>
            <a:off x="4544375" y="1348800"/>
            <a:ext cx="3469200" cy="26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25"/>
              </a:spcBef>
              <a:spcAft>
                <a:spcPts val="0"/>
              </a:spcAft>
              <a:buSzPts val="1100"/>
              <a:buNone/>
            </a:pPr>
            <a:r>
              <a:rPr lang="pt-BR" sz="800">
                <a:solidFill>
                  <a:srgbClr val="1F1F1F"/>
                </a:solidFill>
                <a:latin typeface="Open Sans"/>
                <a:ea typeface="Open Sans"/>
                <a:cs typeface="Open Sans"/>
                <a:sym typeface="Open Sans"/>
              </a:rPr>
              <a:t>Neste report tem o comparativo sobre o atendimento e relacionamento da sua marca nos canais digitais:</a:t>
            </a:r>
            <a:endParaRPr sz="800">
              <a:solidFill>
                <a:srgbClr val="1F1F1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rgbClr val="1F1F1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79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800"/>
              <a:buFont typeface="Open Sans"/>
              <a:buChar char="●"/>
            </a:pPr>
            <a:r>
              <a:rPr lang="pt-BR" sz="800">
                <a:solidFill>
                  <a:srgbClr val="1F1F1F"/>
                </a:solidFill>
                <a:latin typeface="Open Sans"/>
                <a:ea typeface="Open Sans"/>
                <a:cs typeface="Open Sans"/>
                <a:sym typeface="Open Sans"/>
              </a:rPr>
              <a:t>Quais foram os principais assuntos?</a:t>
            </a:r>
            <a:endParaRPr sz="800">
              <a:solidFill>
                <a:srgbClr val="1F1F1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1F1F1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79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800"/>
              <a:buFont typeface="Open Sans"/>
              <a:buChar char="●"/>
            </a:pPr>
            <a:r>
              <a:rPr lang="pt-BR" sz="800">
                <a:solidFill>
                  <a:srgbClr val="1F1F1F"/>
                </a:solidFill>
                <a:latin typeface="Open Sans"/>
                <a:ea typeface="Open Sans"/>
                <a:cs typeface="Open Sans"/>
                <a:sym typeface="Open Sans"/>
              </a:rPr>
              <a:t>Sentimentalização</a:t>
            </a:r>
            <a:endParaRPr sz="800">
              <a:solidFill>
                <a:srgbClr val="1F1F1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1F1F1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79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800"/>
              <a:buFont typeface="Open Sans"/>
              <a:buChar char="●"/>
            </a:pPr>
            <a:r>
              <a:rPr lang="pt-BR" sz="800">
                <a:solidFill>
                  <a:srgbClr val="1F1F1F"/>
                </a:solidFill>
                <a:latin typeface="Open Sans"/>
                <a:ea typeface="Open Sans"/>
                <a:cs typeface="Open Sans"/>
                <a:sym typeface="Open Sans"/>
              </a:rPr>
              <a:t>Com qual  canal os consumidores interagem?</a:t>
            </a:r>
            <a:endParaRPr sz="800">
              <a:solidFill>
                <a:srgbClr val="1F1F1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1F1F1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79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800"/>
              <a:buFont typeface="Open Sans"/>
              <a:buChar char="●"/>
            </a:pPr>
            <a:r>
              <a:rPr lang="pt-BR" sz="800">
                <a:solidFill>
                  <a:srgbClr val="1F1F1F"/>
                </a:solidFill>
                <a:latin typeface="Open Sans"/>
                <a:ea typeface="Open Sans"/>
                <a:cs typeface="Open Sans"/>
                <a:sym typeface="Open Sans"/>
              </a:rPr>
              <a:t>Qual a quantidade de interações total e por rede? </a:t>
            </a:r>
            <a:endParaRPr sz="800">
              <a:solidFill>
                <a:srgbClr val="1F1F1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1F1F1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79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800"/>
              <a:buFont typeface="Open Sans"/>
              <a:buChar char="●"/>
            </a:pPr>
            <a:r>
              <a:rPr lang="pt-BR" sz="800">
                <a:solidFill>
                  <a:srgbClr val="1F1F1F"/>
                </a:solidFill>
                <a:latin typeface="Open Sans"/>
                <a:ea typeface="Open Sans"/>
                <a:cs typeface="Open Sans"/>
                <a:sym typeface="Open Sans"/>
              </a:rPr>
              <a:t>Temas relacionados</a:t>
            </a:r>
            <a:endParaRPr sz="800">
              <a:solidFill>
                <a:srgbClr val="1F1F1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1F1F1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79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800"/>
              <a:buFont typeface="Open Sans"/>
              <a:buChar char="●"/>
            </a:pPr>
            <a:r>
              <a:rPr lang="pt-BR" sz="800">
                <a:solidFill>
                  <a:srgbClr val="1F1F1F"/>
                </a:solidFill>
                <a:latin typeface="Open Sans"/>
                <a:ea typeface="Open Sans"/>
                <a:cs typeface="Open Sans"/>
                <a:sym typeface="Open Sans"/>
              </a:rPr>
              <a:t>Performance das publicações</a:t>
            </a:r>
            <a:endParaRPr sz="800">
              <a:solidFill>
                <a:srgbClr val="1F1F1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1F1F1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79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800"/>
              <a:buFont typeface="Open Sans"/>
              <a:buChar char="●"/>
            </a:pPr>
            <a:r>
              <a:rPr lang="pt-BR" sz="800">
                <a:solidFill>
                  <a:srgbClr val="1F1F1F"/>
                </a:solidFill>
                <a:latin typeface="Open Sans"/>
                <a:ea typeface="Open Sans"/>
                <a:cs typeface="Open Sans"/>
                <a:sym typeface="Open Sans"/>
              </a:rPr>
              <a:t>Insights</a:t>
            </a:r>
            <a:endParaRPr sz="800">
              <a:solidFill>
                <a:srgbClr val="1F1F1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1F1F1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1F1F1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/>
        </p:nvSpPr>
        <p:spPr>
          <a:xfrm>
            <a:off x="8556574" y="4533900"/>
            <a:ext cx="170100" cy="1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/>
          <a:p>
            <a:pPr indent="0" lvl="0" marL="0" marR="0" rtl="0" algn="l">
              <a:lnSpc>
                <a:spcPct val="28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b="0" i="0" lang="pt-BR" sz="600" u="none" cap="none" strike="noStrike">
                <a:solidFill>
                  <a:srgbClr val="1C265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‹#›</a:t>
            </a:fld>
            <a:endParaRPr b="0" i="0" sz="600" u="none" cap="none" strike="noStrike">
              <a:solidFill>
                <a:srgbClr val="1C2652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descr="Image" id="94" name="Google Shape;9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9199" y="4389538"/>
            <a:ext cx="236211" cy="344108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0"/>
          <p:cNvSpPr txBox="1"/>
          <p:nvPr/>
        </p:nvSpPr>
        <p:spPr>
          <a:xfrm>
            <a:off x="735324" y="4443050"/>
            <a:ext cx="14187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751"/>
              </a:buClr>
              <a:buSzPts val="500"/>
              <a:buFont typeface="Open Sans ExtraBold"/>
              <a:buNone/>
            </a:pPr>
            <a:r>
              <a:rPr b="0" i="0" lang="pt-BR" sz="500" u="none" cap="none" strike="noStrike">
                <a:solidFill>
                  <a:schemeClr val="accent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STILINGUE </a:t>
            </a:r>
            <a:r>
              <a:rPr lang="pt-BR" sz="50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</a:t>
            </a:r>
            <a:endParaRPr sz="500"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cxnSp>
        <p:nvCxnSpPr>
          <p:cNvPr id="96" name="Google Shape;96;p20"/>
          <p:cNvCxnSpPr>
            <a:stCxn id="97" idx="6"/>
          </p:cNvCxnSpPr>
          <p:nvPr/>
        </p:nvCxnSpPr>
        <p:spPr>
          <a:xfrm>
            <a:off x="2444127" y="2529922"/>
            <a:ext cx="914700" cy="0"/>
          </a:xfrm>
          <a:prstGeom prst="straightConnector1">
            <a:avLst/>
          </a:prstGeom>
          <a:noFill/>
          <a:ln cap="flat" cmpd="sng" w="19050">
            <a:solidFill>
              <a:srgbClr val="00CCBE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98" name="Google Shape;98;p20"/>
          <p:cNvCxnSpPr>
            <a:stCxn id="99" idx="6"/>
          </p:cNvCxnSpPr>
          <p:nvPr/>
        </p:nvCxnSpPr>
        <p:spPr>
          <a:xfrm>
            <a:off x="5112009" y="2529922"/>
            <a:ext cx="802800" cy="0"/>
          </a:xfrm>
          <a:prstGeom prst="straightConnector1">
            <a:avLst/>
          </a:prstGeom>
          <a:noFill/>
          <a:ln cap="flat" cmpd="sng" w="19050">
            <a:solidFill>
              <a:srgbClr val="00CCBE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100" name="Google Shape;100;p20"/>
          <p:cNvSpPr/>
          <p:nvPr/>
        </p:nvSpPr>
        <p:spPr>
          <a:xfrm>
            <a:off x="6543040" y="1989922"/>
            <a:ext cx="1080000" cy="1080000"/>
          </a:xfrm>
          <a:prstGeom prst="ellipse">
            <a:avLst/>
          </a:prstGeom>
          <a:noFill/>
          <a:ln cap="flat" cmpd="sng" w="9525">
            <a:solidFill>
              <a:srgbClr val="242C5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25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0"/>
          <p:cNvSpPr/>
          <p:nvPr/>
        </p:nvSpPr>
        <p:spPr>
          <a:xfrm>
            <a:off x="6665691" y="2112542"/>
            <a:ext cx="834900" cy="834900"/>
          </a:xfrm>
          <a:prstGeom prst="ellipse">
            <a:avLst/>
          </a:prstGeom>
          <a:solidFill>
            <a:srgbClr val="F8E936"/>
          </a:solidFill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0"/>
          <p:cNvSpPr/>
          <p:nvPr/>
        </p:nvSpPr>
        <p:spPr>
          <a:xfrm>
            <a:off x="4032009" y="1989922"/>
            <a:ext cx="1080000" cy="1080000"/>
          </a:xfrm>
          <a:prstGeom prst="ellipse">
            <a:avLst/>
          </a:prstGeom>
          <a:noFill/>
          <a:ln cap="flat" cmpd="sng" w="9525">
            <a:solidFill>
              <a:srgbClr val="242C5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25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0"/>
          <p:cNvSpPr/>
          <p:nvPr/>
        </p:nvSpPr>
        <p:spPr>
          <a:xfrm>
            <a:off x="4154678" y="2112542"/>
            <a:ext cx="834900" cy="834900"/>
          </a:xfrm>
          <a:prstGeom prst="ellipse">
            <a:avLst/>
          </a:prstGeom>
          <a:solidFill>
            <a:srgbClr val="00CCBE"/>
          </a:solidFill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0"/>
          <p:cNvSpPr/>
          <p:nvPr/>
        </p:nvSpPr>
        <p:spPr>
          <a:xfrm>
            <a:off x="1364127" y="1989922"/>
            <a:ext cx="1080000" cy="1080000"/>
          </a:xfrm>
          <a:prstGeom prst="ellipse">
            <a:avLst/>
          </a:prstGeom>
          <a:noFill/>
          <a:ln cap="flat" cmpd="sng" w="9525">
            <a:solidFill>
              <a:srgbClr val="242C5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05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3" name="Google Shape;103;p20"/>
          <p:cNvSpPr/>
          <p:nvPr/>
        </p:nvSpPr>
        <p:spPr>
          <a:xfrm>
            <a:off x="1486750" y="2112542"/>
            <a:ext cx="834900" cy="834900"/>
          </a:xfrm>
          <a:prstGeom prst="ellipse">
            <a:avLst/>
          </a:prstGeom>
          <a:solidFill>
            <a:srgbClr val="F8E936"/>
          </a:solidFill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0"/>
          <p:cNvSpPr txBox="1"/>
          <p:nvPr/>
        </p:nvSpPr>
        <p:spPr>
          <a:xfrm>
            <a:off x="1105672" y="3224700"/>
            <a:ext cx="15969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0" spcFirstLastPara="1" rIns="0" wrap="square" tIns="2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242C5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Total de</a:t>
            </a:r>
            <a:br>
              <a:rPr lang="pt-BR" sz="1500">
                <a:solidFill>
                  <a:srgbClr val="242C5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</a:br>
            <a:r>
              <a:rPr lang="pt-BR" sz="1500">
                <a:solidFill>
                  <a:srgbClr val="242C5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Menções</a:t>
            </a:r>
            <a:endParaRPr i="0" sz="1500" u="none" cap="none" strike="noStrike">
              <a:solidFill>
                <a:srgbClr val="242C5A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05" name="Google Shape;105;p20"/>
          <p:cNvSpPr txBox="1"/>
          <p:nvPr/>
        </p:nvSpPr>
        <p:spPr>
          <a:xfrm>
            <a:off x="3609876" y="3224700"/>
            <a:ext cx="1918500" cy="8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0" spcFirstLastPara="1" rIns="0" wrap="square" tIns="2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242C5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Sentimentalização</a:t>
            </a:r>
            <a:endParaRPr sz="1500">
              <a:solidFill>
                <a:srgbClr val="242C5A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100">
                <a:solidFill>
                  <a:srgbClr val="242C5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em relação ao</a:t>
            </a:r>
            <a:br>
              <a:rPr lang="pt-BR" sz="1100">
                <a:solidFill>
                  <a:srgbClr val="242C5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</a:br>
            <a:r>
              <a:rPr lang="pt-BR" sz="1100">
                <a:solidFill>
                  <a:srgbClr val="242C5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mês anterior</a:t>
            </a:r>
            <a:endParaRPr sz="1200">
              <a:solidFill>
                <a:srgbClr val="242C5A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42C5A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06" name="Google Shape;106;p20"/>
          <p:cNvSpPr txBox="1"/>
          <p:nvPr/>
        </p:nvSpPr>
        <p:spPr>
          <a:xfrm>
            <a:off x="6312751" y="3224700"/>
            <a:ext cx="15408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0" spcFirstLastPara="1" rIns="0" wrap="square" tIns="2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sz="1500">
                <a:solidFill>
                  <a:srgbClr val="242C5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Usuários</a:t>
            </a:r>
            <a:endParaRPr sz="1200">
              <a:solidFill>
                <a:srgbClr val="242C5A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07" name="Google Shape;107;p20"/>
          <p:cNvSpPr txBox="1"/>
          <p:nvPr/>
        </p:nvSpPr>
        <p:spPr>
          <a:xfrm>
            <a:off x="605487" y="455364"/>
            <a:ext cx="3171900" cy="6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4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150">
                <a:solidFill>
                  <a:srgbClr val="172B4D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Highlights</a:t>
            </a:r>
            <a:endParaRPr b="0" i="0" sz="3150" u="none" cap="none" strike="noStrike">
              <a:solidFill>
                <a:srgbClr val="000000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08" name="Google Shape;108;p20"/>
          <p:cNvSpPr/>
          <p:nvPr/>
        </p:nvSpPr>
        <p:spPr>
          <a:xfrm>
            <a:off x="3527575" y="2280925"/>
            <a:ext cx="457200" cy="4980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00CCB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00CCBE"/>
              </a:highlight>
            </a:endParaRPr>
          </a:p>
        </p:txBody>
      </p:sp>
      <p:sp>
        <p:nvSpPr>
          <p:cNvPr id="109" name="Google Shape;109;p20"/>
          <p:cNvSpPr/>
          <p:nvPr/>
        </p:nvSpPr>
        <p:spPr>
          <a:xfrm rot="10800000">
            <a:off x="6032222" y="2280925"/>
            <a:ext cx="457200" cy="4980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F4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accent5"/>
              </a:highlight>
            </a:endParaRPr>
          </a:p>
        </p:txBody>
      </p:sp>
      <p:sp>
        <p:nvSpPr>
          <p:cNvPr id="110" name="Google Shape;110;p20"/>
          <p:cNvSpPr txBox="1"/>
          <p:nvPr/>
        </p:nvSpPr>
        <p:spPr>
          <a:xfrm>
            <a:off x="1133725" y="2259475"/>
            <a:ext cx="1540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1D275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XX</a:t>
            </a:r>
            <a:endParaRPr sz="2400">
              <a:solidFill>
                <a:srgbClr val="1D275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11" name="Google Shape;111;p20"/>
          <p:cNvSpPr txBox="1"/>
          <p:nvPr/>
        </p:nvSpPr>
        <p:spPr>
          <a:xfrm>
            <a:off x="3827963" y="2252875"/>
            <a:ext cx="1488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1D275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XX%</a:t>
            </a:r>
            <a:endParaRPr sz="2400">
              <a:solidFill>
                <a:srgbClr val="1D275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12" name="Google Shape;112;p20"/>
          <p:cNvSpPr txBox="1"/>
          <p:nvPr/>
        </p:nvSpPr>
        <p:spPr>
          <a:xfrm>
            <a:off x="6349400" y="2252875"/>
            <a:ext cx="1467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1D275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XX</a:t>
            </a:r>
            <a:endParaRPr sz="2400">
              <a:solidFill>
                <a:srgbClr val="1D275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/>
        </p:nvSpPr>
        <p:spPr>
          <a:xfrm>
            <a:off x="8556574" y="4533900"/>
            <a:ext cx="170100" cy="1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/>
          <a:p>
            <a:pPr indent="0" lvl="0" marL="0" marR="0" rtl="0" algn="l">
              <a:lnSpc>
                <a:spcPct val="28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b="0" i="0" lang="pt-BR" sz="600" u="none" cap="none" strike="noStrike">
                <a:solidFill>
                  <a:srgbClr val="1C265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‹#›</a:t>
            </a:fld>
            <a:endParaRPr b="0" i="0" sz="600" u="none" cap="none" strike="noStrike">
              <a:solidFill>
                <a:srgbClr val="1C2652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descr="Image" id="118" name="Google Shape;11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9199" y="4389538"/>
            <a:ext cx="236211" cy="344108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1"/>
          <p:cNvSpPr txBox="1"/>
          <p:nvPr/>
        </p:nvSpPr>
        <p:spPr>
          <a:xfrm>
            <a:off x="735324" y="4443050"/>
            <a:ext cx="14187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751"/>
              </a:buClr>
              <a:buSzPts val="500"/>
              <a:buFont typeface="Open Sans ExtraBold"/>
              <a:buNone/>
            </a:pPr>
            <a:r>
              <a:rPr b="0" i="0" lang="pt-BR" sz="500" u="none" cap="none" strike="noStrike">
                <a:solidFill>
                  <a:schemeClr val="accent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STILINGUE </a:t>
            </a:r>
            <a:r>
              <a:rPr lang="pt-BR" sz="50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</a:t>
            </a:r>
            <a:endParaRPr sz="500"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20" name="Google Shape;120;p21"/>
          <p:cNvSpPr txBox="1"/>
          <p:nvPr/>
        </p:nvSpPr>
        <p:spPr>
          <a:xfrm>
            <a:off x="937122" y="3224700"/>
            <a:ext cx="15969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0" spcFirstLastPara="1" rIns="0" wrap="square" tIns="2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242C5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Canais</a:t>
            </a:r>
            <a:endParaRPr sz="1500">
              <a:solidFill>
                <a:srgbClr val="242C5A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242C5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Geral</a:t>
            </a:r>
            <a:endParaRPr sz="1500">
              <a:solidFill>
                <a:srgbClr val="242C5A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21" name="Google Shape;121;p21"/>
          <p:cNvSpPr txBox="1"/>
          <p:nvPr/>
        </p:nvSpPr>
        <p:spPr>
          <a:xfrm>
            <a:off x="3609876" y="3224700"/>
            <a:ext cx="1918500" cy="7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0" spcFirstLastPara="1" rIns="0" wrap="square" tIns="2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242C5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Sentimentalização Geral</a:t>
            </a:r>
            <a:endParaRPr sz="1500">
              <a:solidFill>
                <a:srgbClr val="242C5A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42C5A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22" name="Google Shape;122;p21"/>
          <p:cNvSpPr txBox="1"/>
          <p:nvPr/>
        </p:nvSpPr>
        <p:spPr>
          <a:xfrm>
            <a:off x="6756626" y="3224700"/>
            <a:ext cx="15408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0" spcFirstLastPara="1" rIns="0" wrap="square" tIns="2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sz="1500">
                <a:solidFill>
                  <a:srgbClr val="242C5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Gráfico de Termos</a:t>
            </a:r>
            <a:endParaRPr sz="1200">
              <a:solidFill>
                <a:srgbClr val="242C5A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23" name="Google Shape;123;p21"/>
          <p:cNvSpPr txBox="1"/>
          <p:nvPr/>
        </p:nvSpPr>
        <p:spPr>
          <a:xfrm>
            <a:off x="605487" y="455364"/>
            <a:ext cx="3171900" cy="6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4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150">
                <a:solidFill>
                  <a:srgbClr val="172B4D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Overview</a:t>
            </a:r>
            <a:endParaRPr b="0" i="0" sz="3150" u="none" cap="none" strike="noStrike">
              <a:solidFill>
                <a:srgbClr val="000000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24" name="Google Shape;124;p21"/>
          <p:cNvSpPr/>
          <p:nvPr/>
        </p:nvSpPr>
        <p:spPr>
          <a:xfrm>
            <a:off x="625388" y="1816175"/>
            <a:ext cx="2079600" cy="11613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1"/>
          <p:cNvSpPr/>
          <p:nvPr/>
        </p:nvSpPr>
        <p:spPr>
          <a:xfrm>
            <a:off x="3529313" y="1816175"/>
            <a:ext cx="2079600" cy="11613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1"/>
          <p:cNvSpPr/>
          <p:nvPr/>
        </p:nvSpPr>
        <p:spPr>
          <a:xfrm>
            <a:off x="6312738" y="1816175"/>
            <a:ext cx="2079600" cy="11613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/>
          <p:nvPr/>
        </p:nvSpPr>
        <p:spPr>
          <a:xfrm>
            <a:off x="8556574" y="4533900"/>
            <a:ext cx="170100" cy="1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/>
          <a:p>
            <a:pPr indent="0" lvl="0" marL="0" marR="0" rtl="0" algn="l">
              <a:lnSpc>
                <a:spcPct val="28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b="0" i="0" lang="pt-BR" sz="600" u="none" cap="none" strike="noStrike">
                <a:solidFill>
                  <a:srgbClr val="1C265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‹#›</a:t>
            </a:fld>
            <a:endParaRPr b="0" i="0" sz="600" u="none" cap="none" strike="noStrike">
              <a:solidFill>
                <a:srgbClr val="1C2652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descr="Image" id="132" name="Google Shape;13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9199" y="4389538"/>
            <a:ext cx="236211" cy="344108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2"/>
          <p:cNvSpPr txBox="1"/>
          <p:nvPr/>
        </p:nvSpPr>
        <p:spPr>
          <a:xfrm>
            <a:off x="735324" y="4443050"/>
            <a:ext cx="14187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751"/>
              </a:buClr>
              <a:buSzPts val="500"/>
              <a:buFont typeface="Open Sans ExtraBold"/>
              <a:buNone/>
            </a:pPr>
            <a:r>
              <a:rPr b="0" i="0" lang="pt-BR" sz="500" u="none" cap="none" strike="noStrike">
                <a:solidFill>
                  <a:schemeClr val="accent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STILINGUE </a:t>
            </a:r>
            <a:r>
              <a:rPr lang="pt-BR" sz="50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</a:t>
            </a:r>
            <a:endParaRPr sz="500"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34" name="Google Shape;134;p22"/>
          <p:cNvSpPr txBox="1"/>
          <p:nvPr/>
        </p:nvSpPr>
        <p:spPr>
          <a:xfrm>
            <a:off x="605468" y="455375"/>
            <a:ext cx="4903500" cy="6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4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150">
                <a:solidFill>
                  <a:srgbClr val="172B4D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Facebook</a:t>
            </a:r>
            <a:endParaRPr b="0" i="0" sz="3150" u="none" cap="none" strike="noStrike">
              <a:solidFill>
                <a:srgbClr val="000000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35" name="Google Shape;135;p22"/>
          <p:cNvSpPr/>
          <p:nvPr/>
        </p:nvSpPr>
        <p:spPr>
          <a:xfrm>
            <a:off x="489713" y="1228725"/>
            <a:ext cx="2079600" cy="11613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2"/>
          <p:cNvSpPr/>
          <p:nvPr/>
        </p:nvSpPr>
        <p:spPr>
          <a:xfrm>
            <a:off x="489713" y="2638625"/>
            <a:ext cx="2079600" cy="11613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2"/>
          <p:cNvSpPr/>
          <p:nvPr/>
        </p:nvSpPr>
        <p:spPr>
          <a:xfrm>
            <a:off x="2891763" y="1228725"/>
            <a:ext cx="2079600" cy="11613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2"/>
          <p:cNvSpPr/>
          <p:nvPr/>
        </p:nvSpPr>
        <p:spPr>
          <a:xfrm>
            <a:off x="2891763" y="2693525"/>
            <a:ext cx="2079600" cy="11613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2"/>
          <p:cNvSpPr/>
          <p:nvPr/>
        </p:nvSpPr>
        <p:spPr>
          <a:xfrm>
            <a:off x="5241588" y="1228725"/>
            <a:ext cx="2079600" cy="11613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2"/>
          <p:cNvSpPr txBox="1"/>
          <p:nvPr/>
        </p:nvSpPr>
        <p:spPr>
          <a:xfrm>
            <a:off x="605472" y="1667925"/>
            <a:ext cx="15969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0" spcFirstLastPara="1" rIns="0" wrap="square" tIns="2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242C5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Número de seguidores</a:t>
            </a:r>
            <a:endParaRPr i="0" sz="1500" u="none" cap="none" strike="noStrike">
              <a:solidFill>
                <a:srgbClr val="242C5A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41" name="Google Shape;141;p22"/>
          <p:cNvSpPr txBox="1"/>
          <p:nvPr/>
        </p:nvSpPr>
        <p:spPr>
          <a:xfrm>
            <a:off x="3007522" y="1667925"/>
            <a:ext cx="15969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0" spcFirstLastPara="1" rIns="0" wrap="square" tIns="2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242C5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Número de menções</a:t>
            </a:r>
            <a:endParaRPr sz="1500">
              <a:solidFill>
                <a:srgbClr val="242C5A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42" name="Google Shape;142;p22"/>
          <p:cNvSpPr txBox="1"/>
          <p:nvPr/>
        </p:nvSpPr>
        <p:spPr>
          <a:xfrm>
            <a:off x="585043" y="3077825"/>
            <a:ext cx="15969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0" spcFirstLastPara="1" rIns="0" wrap="square" tIns="2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242C5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Alcance</a:t>
            </a:r>
            <a:endParaRPr i="0" sz="1500" u="none" cap="none" strike="noStrike">
              <a:solidFill>
                <a:srgbClr val="242C5A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43" name="Google Shape;143;p22"/>
          <p:cNvSpPr txBox="1"/>
          <p:nvPr/>
        </p:nvSpPr>
        <p:spPr>
          <a:xfrm>
            <a:off x="2987093" y="3132725"/>
            <a:ext cx="15969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0" spcFirstLastPara="1" rIns="0" wrap="square" tIns="2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242C5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Impressão </a:t>
            </a:r>
            <a:endParaRPr sz="1500">
              <a:solidFill>
                <a:srgbClr val="242C5A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44" name="Google Shape;144;p22"/>
          <p:cNvSpPr txBox="1"/>
          <p:nvPr/>
        </p:nvSpPr>
        <p:spPr>
          <a:xfrm>
            <a:off x="5336918" y="1667925"/>
            <a:ext cx="15969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0" spcFirstLastPara="1" rIns="0" wrap="square" tIns="2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242C5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Engajamento</a:t>
            </a:r>
            <a:endParaRPr i="0" sz="1500" u="none" cap="none" strike="noStrike">
              <a:solidFill>
                <a:srgbClr val="242C5A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45" name="Google Shape;145;p22"/>
          <p:cNvSpPr txBox="1"/>
          <p:nvPr/>
        </p:nvSpPr>
        <p:spPr>
          <a:xfrm>
            <a:off x="5389149" y="2754713"/>
            <a:ext cx="3250500" cy="5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1" lang="pt-BR" sz="800">
                <a:solidFill>
                  <a:srgbClr val="1F1F1F"/>
                </a:solidFill>
                <a:latin typeface="Open Sans"/>
                <a:ea typeface="Open Sans"/>
                <a:cs typeface="Open Sans"/>
                <a:sym typeface="Open Sans"/>
              </a:rPr>
              <a:t>Análise:</a:t>
            </a:r>
            <a:endParaRPr b="1" sz="800">
              <a:solidFill>
                <a:srgbClr val="1F1F1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1F1F1F"/>
                </a:solidFill>
                <a:latin typeface="Open Sans"/>
                <a:ea typeface="Open Sans"/>
                <a:cs typeface="Open Sans"/>
                <a:sym typeface="Open Sans"/>
              </a:rPr>
              <a:t>Com base dos dados apresentados…</a:t>
            </a:r>
            <a:endParaRPr sz="800">
              <a:solidFill>
                <a:srgbClr val="1F1F1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b="0" i="0" sz="825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/>
          <p:nvPr/>
        </p:nvSpPr>
        <p:spPr>
          <a:xfrm>
            <a:off x="8556574" y="4533900"/>
            <a:ext cx="170100" cy="1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/>
          <a:p>
            <a:pPr indent="0" lvl="0" marL="0" marR="0" rtl="0" algn="l">
              <a:lnSpc>
                <a:spcPct val="28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b="0" i="0" lang="pt-BR" sz="600" u="none" cap="none" strike="noStrike">
                <a:solidFill>
                  <a:srgbClr val="1C265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‹#›</a:t>
            </a:fld>
            <a:endParaRPr b="0" i="0" sz="600" u="none" cap="none" strike="noStrike">
              <a:solidFill>
                <a:srgbClr val="1C2652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descr="Image" id="151" name="Google Shape;15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9199" y="4389538"/>
            <a:ext cx="236211" cy="344108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3"/>
          <p:cNvSpPr txBox="1"/>
          <p:nvPr/>
        </p:nvSpPr>
        <p:spPr>
          <a:xfrm>
            <a:off x="735324" y="4443050"/>
            <a:ext cx="14187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751"/>
              </a:buClr>
              <a:buSzPts val="500"/>
              <a:buFont typeface="Open Sans ExtraBold"/>
              <a:buNone/>
            </a:pPr>
            <a:r>
              <a:rPr b="0" i="0" lang="pt-BR" sz="500" u="none" cap="none" strike="noStrike">
                <a:solidFill>
                  <a:schemeClr val="accent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STILINGUE </a:t>
            </a:r>
            <a:r>
              <a:rPr lang="pt-BR" sz="50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</a:t>
            </a:r>
            <a:endParaRPr sz="500"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53" name="Google Shape;153;p23"/>
          <p:cNvSpPr txBox="1"/>
          <p:nvPr/>
        </p:nvSpPr>
        <p:spPr>
          <a:xfrm>
            <a:off x="605476" y="455375"/>
            <a:ext cx="5765100" cy="6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4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150">
                <a:solidFill>
                  <a:srgbClr val="172B4D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Facebook - Engajamento</a:t>
            </a:r>
            <a:endParaRPr b="0" i="0" sz="3150" u="none" cap="none" strike="noStrike">
              <a:solidFill>
                <a:srgbClr val="000000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54" name="Google Shape;154;p23"/>
          <p:cNvSpPr/>
          <p:nvPr/>
        </p:nvSpPr>
        <p:spPr>
          <a:xfrm>
            <a:off x="489713" y="1228725"/>
            <a:ext cx="2079600" cy="11613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3"/>
          <p:cNvSpPr/>
          <p:nvPr/>
        </p:nvSpPr>
        <p:spPr>
          <a:xfrm>
            <a:off x="489713" y="2638625"/>
            <a:ext cx="2079600" cy="11613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3"/>
          <p:cNvSpPr/>
          <p:nvPr/>
        </p:nvSpPr>
        <p:spPr>
          <a:xfrm>
            <a:off x="2891763" y="1228725"/>
            <a:ext cx="2079600" cy="11613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3"/>
          <p:cNvSpPr/>
          <p:nvPr/>
        </p:nvSpPr>
        <p:spPr>
          <a:xfrm>
            <a:off x="2891763" y="2693525"/>
            <a:ext cx="2079600" cy="11613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3"/>
          <p:cNvSpPr txBox="1"/>
          <p:nvPr/>
        </p:nvSpPr>
        <p:spPr>
          <a:xfrm>
            <a:off x="605472" y="1667925"/>
            <a:ext cx="15969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0" spcFirstLastPara="1" rIns="0" wrap="square" tIns="2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242C5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Curtidas</a:t>
            </a:r>
            <a:endParaRPr i="0" sz="1500" u="none" cap="none" strike="noStrike">
              <a:solidFill>
                <a:srgbClr val="242C5A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59" name="Google Shape;159;p23"/>
          <p:cNvSpPr txBox="1"/>
          <p:nvPr/>
        </p:nvSpPr>
        <p:spPr>
          <a:xfrm>
            <a:off x="3007522" y="1667925"/>
            <a:ext cx="15969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0" spcFirstLastPara="1" rIns="0" wrap="square" tIns="2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242C5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Shares</a:t>
            </a:r>
            <a:endParaRPr sz="1500">
              <a:solidFill>
                <a:srgbClr val="242C5A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60" name="Google Shape;160;p23"/>
          <p:cNvSpPr txBox="1"/>
          <p:nvPr/>
        </p:nvSpPr>
        <p:spPr>
          <a:xfrm>
            <a:off x="585043" y="3077825"/>
            <a:ext cx="15969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0" spcFirstLastPara="1" rIns="0" wrap="square" tIns="2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242C5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Salvos</a:t>
            </a:r>
            <a:endParaRPr i="0" sz="1500" u="none" cap="none" strike="noStrike">
              <a:solidFill>
                <a:srgbClr val="242C5A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61" name="Google Shape;161;p23"/>
          <p:cNvSpPr txBox="1"/>
          <p:nvPr/>
        </p:nvSpPr>
        <p:spPr>
          <a:xfrm>
            <a:off x="2987093" y="3132725"/>
            <a:ext cx="15969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0" spcFirstLastPara="1" rIns="0" wrap="square" tIns="2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242C5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Views</a:t>
            </a:r>
            <a:r>
              <a:rPr lang="pt-BR" sz="1500">
                <a:solidFill>
                  <a:srgbClr val="242C5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</a:t>
            </a:r>
            <a:endParaRPr sz="1500">
              <a:solidFill>
                <a:srgbClr val="242C5A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62" name="Google Shape;162;p23"/>
          <p:cNvSpPr txBox="1"/>
          <p:nvPr/>
        </p:nvSpPr>
        <p:spPr>
          <a:xfrm>
            <a:off x="5293824" y="1228713"/>
            <a:ext cx="3250500" cy="5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1" lang="pt-BR" sz="800">
                <a:solidFill>
                  <a:srgbClr val="1F1F1F"/>
                </a:solidFill>
                <a:latin typeface="Open Sans"/>
                <a:ea typeface="Open Sans"/>
                <a:cs typeface="Open Sans"/>
                <a:sym typeface="Open Sans"/>
              </a:rPr>
              <a:t>Análise:</a:t>
            </a:r>
            <a:endParaRPr b="1" sz="800">
              <a:solidFill>
                <a:srgbClr val="1F1F1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1F1F1F"/>
                </a:solidFill>
                <a:latin typeface="Open Sans"/>
                <a:ea typeface="Open Sans"/>
                <a:cs typeface="Open Sans"/>
                <a:sym typeface="Open Sans"/>
              </a:rPr>
              <a:t>Em relação ao mês anterior</a:t>
            </a:r>
            <a:endParaRPr sz="800">
              <a:solidFill>
                <a:srgbClr val="1F1F1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b="0" i="0" sz="825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"/>
          <p:cNvSpPr txBox="1"/>
          <p:nvPr/>
        </p:nvSpPr>
        <p:spPr>
          <a:xfrm>
            <a:off x="8556574" y="4533900"/>
            <a:ext cx="170100" cy="1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/>
          <a:p>
            <a:pPr indent="0" lvl="0" marL="0" marR="0" rtl="0" algn="l">
              <a:lnSpc>
                <a:spcPct val="28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b="0" i="0" lang="pt-BR" sz="600" u="none" cap="none" strike="noStrike">
                <a:solidFill>
                  <a:srgbClr val="1C265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‹#›</a:t>
            </a:fld>
            <a:endParaRPr b="0" i="0" sz="600" u="none" cap="none" strike="noStrike">
              <a:solidFill>
                <a:srgbClr val="1C2652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descr="Image" id="168" name="Google Shape;16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9199" y="4389538"/>
            <a:ext cx="236211" cy="344108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4"/>
          <p:cNvSpPr txBox="1"/>
          <p:nvPr/>
        </p:nvSpPr>
        <p:spPr>
          <a:xfrm>
            <a:off x="735324" y="4443050"/>
            <a:ext cx="14187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751"/>
              </a:buClr>
              <a:buSzPts val="500"/>
              <a:buFont typeface="Open Sans ExtraBold"/>
              <a:buNone/>
            </a:pPr>
            <a:r>
              <a:rPr b="0" i="0" lang="pt-BR" sz="500" u="none" cap="none" strike="noStrike">
                <a:solidFill>
                  <a:schemeClr val="accent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STILINGUE </a:t>
            </a:r>
            <a:r>
              <a:rPr lang="pt-BR" sz="50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</a:t>
            </a:r>
            <a:endParaRPr sz="500"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70" name="Google Shape;170;p24"/>
          <p:cNvSpPr txBox="1"/>
          <p:nvPr/>
        </p:nvSpPr>
        <p:spPr>
          <a:xfrm>
            <a:off x="605476" y="455375"/>
            <a:ext cx="5765100" cy="6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4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150">
                <a:solidFill>
                  <a:srgbClr val="172B4D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Facebook</a:t>
            </a:r>
            <a:r>
              <a:rPr lang="pt-BR" sz="3150">
                <a:solidFill>
                  <a:srgbClr val="172B4D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- Formatos</a:t>
            </a:r>
            <a:endParaRPr b="0" i="0" sz="3150" u="none" cap="none" strike="noStrike">
              <a:solidFill>
                <a:srgbClr val="000000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71" name="Google Shape;171;p24"/>
          <p:cNvSpPr/>
          <p:nvPr/>
        </p:nvSpPr>
        <p:spPr>
          <a:xfrm>
            <a:off x="489713" y="1228725"/>
            <a:ext cx="2079600" cy="11613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4"/>
          <p:cNvSpPr/>
          <p:nvPr/>
        </p:nvSpPr>
        <p:spPr>
          <a:xfrm>
            <a:off x="489713" y="2638625"/>
            <a:ext cx="2079600" cy="11613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4"/>
          <p:cNvSpPr/>
          <p:nvPr/>
        </p:nvSpPr>
        <p:spPr>
          <a:xfrm>
            <a:off x="2891763" y="1228725"/>
            <a:ext cx="2079600" cy="11613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4"/>
          <p:cNvSpPr/>
          <p:nvPr/>
        </p:nvSpPr>
        <p:spPr>
          <a:xfrm>
            <a:off x="2891763" y="2693525"/>
            <a:ext cx="2079600" cy="11613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4"/>
          <p:cNvSpPr txBox="1"/>
          <p:nvPr/>
        </p:nvSpPr>
        <p:spPr>
          <a:xfrm>
            <a:off x="605472" y="1667925"/>
            <a:ext cx="15969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0" spcFirstLastPara="1" rIns="0" wrap="square" tIns="2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242C5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Vídeos</a:t>
            </a:r>
            <a:endParaRPr i="0" sz="1500" u="none" cap="none" strike="noStrike">
              <a:solidFill>
                <a:srgbClr val="242C5A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76" name="Google Shape;176;p24"/>
          <p:cNvSpPr txBox="1"/>
          <p:nvPr/>
        </p:nvSpPr>
        <p:spPr>
          <a:xfrm>
            <a:off x="3007522" y="1667925"/>
            <a:ext cx="15969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0" spcFirstLastPara="1" rIns="0" wrap="square" tIns="2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242C5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Imagens</a:t>
            </a:r>
            <a:endParaRPr sz="1500">
              <a:solidFill>
                <a:srgbClr val="242C5A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77" name="Google Shape;177;p24"/>
          <p:cNvSpPr txBox="1"/>
          <p:nvPr/>
        </p:nvSpPr>
        <p:spPr>
          <a:xfrm>
            <a:off x="585043" y="3077825"/>
            <a:ext cx="15969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0" spcFirstLastPara="1" rIns="0" wrap="square" tIns="2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242C5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Carrossel</a:t>
            </a:r>
            <a:endParaRPr i="0" sz="1500" u="none" cap="none" strike="noStrike">
              <a:solidFill>
                <a:srgbClr val="242C5A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78" name="Google Shape;178;p24"/>
          <p:cNvSpPr txBox="1"/>
          <p:nvPr/>
        </p:nvSpPr>
        <p:spPr>
          <a:xfrm>
            <a:off x="2987093" y="3132725"/>
            <a:ext cx="15969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0" spcFirstLastPara="1" rIns="0" wrap="square" tIns="2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242C5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Stories</a:t>
            </a:r>
            <a:endParaRPr sz="1500">
              <a:solidFill>
                <a:srgbClr val="242C5A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79" name="Google Shape;179;p24"/>
          <p:cNvSpPr/>
          <p:nvPr/>
        </p:nvSpPr>
        <p:spPr>
          <a:xfrm>
            <a:off x="5293813" y="1228725"/>
            <a:ext cx="2079600" cy="11613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4"/>
          <p:cNvSpPr txBox="1"/>
          <p:nvPr/>
        </p:nvSpPr>
        <p:spPr>
          <a:xfrm>
            <a:off x="5389143" y="1667925"/>
            <a:ext cx="15969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0" spcFirstLastPara="1" rIns="0" wrap="square" tIns="2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242C5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Textos</a:t>
            </a:r>
            <a:endParaRPr sz="1500">
              <a:solidFill>
                <a:srgbClr val="242C5A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81" name="Google Shape;181;p24"/>
          <p:cNvSpPr txBox="1"/>
          <p:nvPr/>
        </p:nvSpPr>
        <p:spPr>
          <a:xfrm>
            <a:off x="5293824" y="2859113"/>
            <a:ext cx="3250500" cy="5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1" lang="pt-BR" sz="800">
                <a:solidFill>
                  <a:srgbClr val="1F1F1F"/>
                </a:solidFill>
                <a:latin typeface="Open Sans"/>
                <a:ea typeface="Open Sans"/>
                <a:cs typeface="Open Sans"/>
                <a:sym typeface="Open Sans"/>
              </a:rPr>
              <a:t>Análise:</a:t>
            </a:r>
            <a:endParaRPr b="1" sz="800">
              <a:solidFill>
                <a:srgbClr val="1F1F1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1F1F1F"/>
                </a:solidFill>
                <a:latin typeface="Open Sans"/>
                <a:ea typeface="Open Sans"/>
                <a:cs typeface="Open Sans"/>
                <a:sym typeface="Open Sans"/>
              </a:rPr>
              <a:t>Em relação ao mês anterior</a:t>
            </a:r>
            <a:endParaRPr sz="800">
              <a:solidFill>
                <a:srgbClr val="1F1F1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b="0" i="0" sz="825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/>
          <p:nvPr/>
        </p:nvSpPr>
        <p:spPr>
          <a:xfrm>
            <a:off x="8556574" y="4533900"/>
            <a:ext cx="170100" cy="1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/>
          <a:p>
            <a:pPr indent="0" lvl="0" marL="0" marR="0" rtl="0" algn="l">
              <a:lnSpc>
                <a:spcPct val="28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b="0" i="0" lang="pt-BR" sz="600" u="none" cap="none" strike="noStrike">
                <a:solidFill>
                  <a:srgbClr val="1C265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‹#›</a:t>
            </a:fld>
            <a:endParaRPr b="0" i="0" sz="600" u="none" cap="none" strike="noStrike">
              <a:solidFill>
                <a:srgbClr val="1C2652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descr="Image" id="187" name="Google Shape;18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9199" y="4389538"/>
            <a:ext cx="236211" cy="344108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5"/>
          <p:cNvSpPr txBox="1"/>
          <p:nvPr/>
        </p:nvSpPr>
        <p:spPr>
          <a:xfrm>
            <a:off x="735324" y="4443050"/>
            <a:ext cx="14187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751"/>
              </a:buClr>
              <a:buSzPts val="500"/>
              <a:buFont typeface="Open Sans ExtraBold"/>
              <a:buNone/>
            </a:pPr>
            <a:r>
              <a:rPr b="0" i="0" lang="pt-BR" sz="500" u="none" cap="none" strike="noStrike">
                <a:solidFill>
                  <a:schemeClr val="accent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STILINGUE </a:t>
            </a:r>
            <a:r>
              <a:rPr lang="pt-BR" sz="50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</a:t>
            </a:r>
            <a:endParaRPr sz="500"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89" name="Google Shape;189;p25"/>
          <p:cNvSpPr txBox="1"/>
          <p:nvPr/>
        </p:nvSpPr>
        <p:spPr>
          <a:xfrm>
            <a:off x="605468" y="455375"/>
            <a:ext cx="4903500" cy="6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4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150">
                <a:solidFill>
                  <a:srgbClr val="172B4D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Instagram</a:t>
            </a:r>
            <a:endParaRPr b="0" i="0" sz="3150" u="none" cap="none" strike="noStrike">
              <a:solidFill>
                <a:srgbClr val="000000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90" name="Google Shape;190;p25"/>
          <p:cNvSpPr/>
          <p:nvPr/>
        </p:nvSpPr>
        <p:spPr>
          <a:xfrm>
            <a:off x="489713" y="1228725"/>
            <a:ext cx="2079600" cy="11613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5"/>
          <p:cNvSpPr/>
          <p:nvPr/>
        </p:nvSpPr>
        <p:spPr>
          <a:xfrm>
            <a:off x="489713" y="2638625"/>
            <a:ext cx="2079600" cy="11613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5"/>
          <p:cNvSpPr/>
          <p:nvPr/>
        </p:nvSpPr>
        <p:spPr>
          <a:xfrm>
            <a:off x="2891763" y="1228725"/>
            <a:ext cx="2079600" cy="11613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5"/>
          <p:cNvSpPr/>
          <p:nvPr/>
        </p:nvSpPr>
        <p:spPr>
          <a:xfrm>
            <a:off x="2891763" y="2693525"/>
            <a:ext cx="2079600" cy="11613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5"/>
          <p:cNvSpPr txBox="1"/>
          <p:nvPr/>
        </p:nvSpPr>
        <p:spPr>
          <a:xfrm>
            <a:off x="605472" y="1667925"/>
            <a:ext cx="15969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0" spcFirstLastPara="1" rIns="0" wrap="square" tIns="2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242C5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Número de seguidores</a:t>
            </a:r>
            <a:endParaRPr i="0" sz="1500" u="none" cap="none" strike="noStrike">
              <a:solidFill>
                <a:srgbClr val="242C5A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95" name="Google Shape;195;p25"/>
          <p:cNvSpPr txBox="1"/>
          <p:nvPr/>
        </p:nvSpPr>
        <p:spPr>
          <a:xfrm>
            <a:off x="3007522" y="1667925"/>
            <a:ext cx="15969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0" spcFirstLastPara="1" rIns="0" wrap="square" tIns="2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242C5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Número de menções</a:t>
            </a:r>
            <a:endParaRPr sz="1500">
              <a:solidFill>
                <a:srgbClr val="242C5A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96" name="Google Shape;196;p25"/>
          <p:cNvSpPr txBox="1"/>
          <p:nvPr/>
        </p:nvSpPr>
        <p:spPr>
          <a:xfrm>
            <a:off x="585043" y="3077825"/>
            <a:ext cx="15969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0" spcFirstLastPara="1" rIns="0" wrap="square" tIns="2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242C5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Alcance</a:t>
            </a:r>
            <a:endParaRPr i="0" sz="1500" u="none" cap="none" strike="noStrike">
              <a:solidFill>
                <a:srgbClr val="242C5A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97" name="Google Shape;197;p25"/>
          <p:cNvSpPr txBox="1"/>
          <p:nvPr/>
        </p:nvSpPr>
        <p:spPr>
          <a:xfrm>
            <a:off x="2987093" y="3132725"/>
            <a:ext cx="15969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0" spcFirstLastPara="1" rIns="0" wrap="square" tIns="2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242C5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Impressão </a:t>
            </a:r>
            <a:endParaRPr sz="1500">
              <a:solidFill>
                <a:srgbClr val="242C5A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98" name="Google Shape;198;p25"/>
          <p:cNvSpPr/>
          <p:nvPr/>
        </p:nvSpPr>
        <p:spPr>
          <a:xfrm>
            <a:off x="5241588" y="1228725"/>
            <a:ext cx="2079600" cy="11613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5"/>
          <p:cNvSpPr txBox="1"/>
          <p:nvPr/>
        </p:nvSpPr>
        <p:spPr>
          <a:xfrm>
            <a:off x="5336918" y="1667925"/>
            <a:ext cx="15969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0" spcFirstLastPara="1" rIns="0" wrap="square" tIns="2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242C5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Engajamento</a:t>
            </a:r>
            <a:endParaRPr i="0" sz="1500" u="none" cap="none" strike="noStrike">
              <a:solidFill>
                <a:srgbClr val="242C5A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00" name="Google Shape;200;p25"/>
          <p:cNvSpPr txBox="1"/>
          <p:nvPr/>
        </p:nvSpPr>
        <p:spPr>
          <a:xfrm>
            <a:off x="5389149" y="2754713"/>
            <a:ext cx="3250500" cy="5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1" lang="pt-BR" sz="800">
                <a:solidFill>
                  <a:srgbClr val="1F1F1F"/>
                </a:solidFill>
                <a:latin typeface="Open Sans"/>
                <a:ea typeface="Open Sans"/>
                <a:cs typeface="Open Sans"/>
                <a:sym typeface="Open Sans"/>
              </a:rPr>
              <a:t>Análise:</a:t>
            </a:r>
            <a:endParaRPr b="1" sz="800">
              <a:solidFill>
                <a:srgbClr val="1F1F1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1F1F1F"/>
                </a:solidFill>
                <a:latin typeface="Open Sans"/>
                <a:ea typeface="Open Sans"/>
                <a:cs typeface="Open Sans"/>
                <a:sym typeface="Open Sans"/>
              </a:rPr>
              <a:t>Com base dos dados apresentados…</a:t>
            </a:r>
            <a:endParaRPr sz="800">
              <a:solidFill>
                <a:srgbClr val="1F1F1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b="0" i="0" sz="825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